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9" r:id="rId4"/>
    <p:sldId id="258" r:id="rId5"/>
    <p:sldId id="260" r:id="rId6"/>
    <p:sldId id="264" r:id="rId7"/>
    <p:sldId id="265" r:id="rId8"/>
    <p:sldId id="262" r:id="rId9"/>
    <p:sldId id="266" r:id="rId10"/>
    <p:sldId id="267" r:id="rId11"/>
    <p:sldId id="261" r:id="rId12"/>
    <p:sldId id="268" r:id="rId13"/>
    <p:sldId id="263" r:id="rId14"/>
  </p:sldIdLst>
  <p:sldSz cx="14630400" cy="8229600"/>
  <p:notesSz cx="8229600" cy="14630400"/>
  <p:embeddedFontLs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B0B36F-7E73-6C21-D61D-AC169C7F615B}" v="337" dt="2024-11-15T04:42:21.3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07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4324-9CF9-D638-9440-F3AC21FBA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D98EF-025C-F2D8-8E74-FDA1097BF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5D422-A312-8A99-74BD-9F3B691466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12B32C-03DF-D892-C770-FCEE5A8CB2EF}"/>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75840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CB854-5122-EAB3-44C2-893B39A03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4F5E74-699D-CFC9-5A80-AE98FAF2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B4CBF-6E25-9933-3EFF-88177A4F50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F5B0AF-EBE5-D022-B639-A701EB23618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346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04FA7-543A-4815-2F7A-BC2982C97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99BC9-A76A-821A-8F06-931C4D5A2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45F57-A6A8-4639-E298-17940B2982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15D8C8-E9D6-BC1E-C24F-41D93648FE9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69336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8CBC-BE89-FFE5-8D9F-EC21CACA5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18CD3-126C-D1E6-D3F8-1466EEC1A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9C66E-F703-19E3-B70F-88208F0569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D6D257-4ECC-A227-C3B4-0B77BA5B53B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1042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developer.android.com/jetpack/compose" TargetMode="External"/><Relationship Id="rId7" Type="http://schemas.openxmlformats.org/officeDocument/2006/relationships/hyperlink" Target="https://pubmed.ncbi.nlm.nih.gov/32520907/" TargetMode="External"/><Relationship Id="rId2" Type="http://schemas.openxmlformats.org/officeDocument/2006/relationships/hyperlink" Target="https://drive.google.com/file/d/1Xr-3dDiPT0R57rTxLGiEhNLPz-I9HtX5/view?usp=drive_link" TargetMode="External"/><Relationship Id="rId1" Type="http://schemas.openxmlformats.org/officeDocument/2006/relationships/slideLayout" Target="../slideLayouts/slideLayout7.xml"/><Relationship Id="rId6" Type="http://schemas.openxmlformats.org/officeDocument/2006/relationships/hyperlink" Target="https://www.sleepfoundation.org/" TargetMode="External"/><Relationship Id="rId5" Type="http://schemas.openxmlformats.org/officeDocument/2006/relationships/hyperlink" Target="https://developer.android.com/training/data-storage/room" TargetMode="External"/><Relationship Id="rId4" Type="http://schemas.openxmlformats.org/officeDocument/2006/relationships/hyperlink" Target="https://developer.android.com/topic/libraries/architecture/workmanag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98525" y="289951"/>
            <a:ext cx="7519749" cy="1865666"/>
          </a:xfrm>
          <a:prstGeom prst="rect">
            <a:avLst/>
          </a:prstGeom>
          <a:noFill/>
          <a:ln/>
        </p:spPr>
        <p:txBody>
          <a:bodyPr wrap="square" lIns="0" tIns="0" rIns="0" bIns="0" rtlCol="0" anchor="t"/>
          <a:lstStyle/>
          <a:p>
            <a:pPr marL="0" indent="0" algn="ctr">
              <a:buNone/>
            </a:pPr>
            <a:r>
              <a:rPr lang="en-US" sz="6000" b="1" dirty="0">
                <a:solidFill>
                  <a:srgbClr val="333F70"/>
                </a:solidFill>
                <a:ea typeface="Unbounded Bold" pitchFamily="34" charset="-122"/>
                <a:cs typeface="Unbounded Bold" pitchFamily="34" charset="-120"/>
              </a:rPr>
              <a:t>A Sleep Tracking App for a Better Night's Rest</a:t>
            </a:r>
            <a:endParaRPr lang="en-US" sz="6000" dirty="0"/>
          </a:p>
        </p:txBody>
      </p:sp>
      <p:sp>
        <p:nvSpPr>
          <p:cNvPr id="5" name="Rectangle 4">
            <a:extLst>
              <a:ext uri="{FF2B5EF4-FFF2-40B4-BE49-F238E27FC236}">
                <a16:creationId xmlns:a16="http://schemas.microsoft.com/office/drawing/2014/main" id="{03663FEE-361B-48E6-769F-77210683E2E7}"/>
              </a:ext>
            </a:extLst>
          </p:cNvPr>
          <p:cNvSpPr/>
          <p:nvPr/>
        </p:nvSpPr>
        <p:spPr>
          <a:xfrm>
            <a:off x="12146973" y="7678882"/>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6" name="Rectangle 5">
            <a:extLst>
              <a:ext uri="{FF2B5EF4-FFF2-40B4-BE49-F238E27FC236}">
                <a16:creationId xmlns:a16="http://schemas.microsoft.com/office/drawing/2014/main" id="{6E846716-B074-F172-FD7C-D85D9E29B4DF}"/>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8" name="TextBox 7">
            <a:extLst>
              <a:ext uri="{FF2B5EF4-FFF2-40B4-BE49-F238E27FC236}">
                <a16:creationId xmlns:a16="http://schemas.microsoft.com/office/drawing/2014/main" id="{C04F1964-5656-3336-0F13-23A43A840FFB}"/>
              </a:ext>
            </a:extLst>
          </p:cNvPr>
          <p:cNvSpPr txBox="1"/>
          <p:nvPr/>
        </p:nvSpPr>
        <p:spPr>
          <a:xfrm>
            <a:off x="6525491" y="2889908"/>
            <a:ext cx="7519749" cy="5216621"/>
          </a:xfrm>
          <a:prstGeom prst="rect">
            <a:avLst/>
          </a:prstGeom>
          <a:noFill/>
        </p:spPr>
        <p:txBody>
          <a:bodyPr wrap="square" rtlCol="0">
            <a:spAutoFit/>
          </a:bodyPr>
          <a:lstStyle/>
          <a:p>
            <a:pPr>
              <a:lnSpc>
                <a:spcPct val="107000"/>
              </a:lnSpc>
              <a:spcAft>
                <a:spcPts val="800"/>
              </a:spcAft>
            </a:pPr>
            <a:r>
              <a:rPr lang="en-US" sz="2200" b="1" kern="100" dirty="0">
                <a:solidFill>
                  <a:schemeClr val="accent1">
                    <a:lumMod val="50000"/>
                  </a:schemeClr>
                </a:solidFill>
                <a:effectLst/>
                <a:ea typeface="Calibri" panose="020F0502020204030204" pitchFamily="34" charset="0"/>
                <a:cs typeface="Latha" panose="02000400000000000000" pitchFamily="2"/>
              </a:rPr>
              <a:t>Team Leader:</a:t>
            </a:r>
            <a:endParaRPr lang="en-IN" sz="1100" b="1" kern="100" dirty="0">
              <a:solidFill>
                <a:schemeClr val="accent1">
                  <a:lumMod val="50000"/>
                </a:schemeClr>
              </a:solidFill>
              <a:effectLst/>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a:solidFill>
                  <a:schemeClr val="accent1">
                    <a:lumMod val="50000"/>
                  </a:schemeClr>
                </a:solidFill>
                <a:effectLst/>
                <a:ea typeface="Calibri" panose="020F0502020204030204" pitchFamily="34" charset="0"/>
                <a:cs typeface="Latha" panose="02000400000000000000" pitchFamily="2"/>
              </a:rPr>
              <a:t>Mythili M</a:t>
            </a:r>
          </a:p>
          <a:p>
            <a:pPr lvl="1">
              <a:lnSpc>
                <a:spcPct val="107000"/>
              </a:lnSpc>
            </a:pPr>
            <a:r>
              <a:rPr lang="en-US" sz="1600" kern="100" dirty="0">
                <a:solidFill>
                  <a:schemeClr val="accent1">
                    <a:lumMod val="50000"/>
                  </a:schemeClr>
                </a:solidFill>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3E2BA1D3ED3EA05B87549A2035A2C3E9</a:t>
            </a:r>
            <a:endParaRPr lang="en-IN" sz="1100" kern="100" dirty="0">
              <a:solidFill>
                <a:schemeClr val="accent1">
                  <a:lumMod val="50000"/>
                </a:schemeClr>
              </a:solidFill>
              <a:effectLst/>
              <a:ea typeface="Calibri" panose="020F0502020204030204" pitchFamily="34" charset="0"/>
              <a:cs typeface="Latha" panose="02000400000000000000" pitchFamily="2"/>
            </a:endParaRPr>
          </a:p>
          <a:p>
            <a:r>
              <a:rPr lang="en-US" sz="1600" dirty="0">
                <a:solidFill>
                  <a:schemeClr val="accent1">
                    <a:lumMod val="50000"/>
                  </a:schemeClr>
                </a:solidFill>
                <a:effectLst/>
                <a:ea typeface="Calibri" panose="020F0502020204030204" pitchFamily="34" charset="0"/>
              </a:rPr>
              <a:t>                REG NO:710022243026</a:t>
            </a:r>
          </a:p>
          <a:p>
            <a:endParaRPr lang="en-US" sz="1600" dirty="0">
              <a:latin typeface="Times New Roman" panose="02020603050405020304" pitchFamily="18" charset="0"/>
              <a:ea typeface="Calibri" panose="020F0502020204030204" pitchFamily="34" charset="0"/>
            </a:endParaRPr>
          </a:p>
          <a:p>
            <a:pPr>
              <a:lnSpc>
                <a:spcPct val="107000"/>
              </a:lnSpc>
              <a:spcAft>
                <a:spcPts val="800"/>
              </a:spcAft>
            </a:pPr>
            <a:r>
              <a:rPr lang="en-US" sz="2200" b="1" kern="100" dirty="0">
                <a:solidFill>
                  <a:schemeClr val="accent1">
                    <a:lumMod val="50000"/>
                  </a:schemeClr>
                </a:solidFill>
                <a:effectLst/>
                <a:ea typeface="Calibri" panose="020F0502020204030204" pitchFamily="34" charset="0"/>
                <a:cs typeface="Latha" panose="02000400000000000000" pitchFamily="2"/>
              </a:rPr>
              <a:t>Team Members:</a:t>
            </a:r>
            <a:endParaRPr lang="en-IN" sz="1100" b="1" kern="100" dirty="0">
              <a:solidFill>
                <a:schemeClr val="accent1">
                  <a:lumMod val="50000"/>
                </a:schemeClr>
              </a:solidFill>
              <a:effectLst/>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err="1">
                <a:solidFill>
                  <a:schemeClr val="accent1">
                    <a:lumMod val="50000"/>
                  </a:schemeClr>
                </a:solidFill>
                <a:effectLst/>
                <a:ea typeface="Calibri" panose="020F0502020204030204" pitchFamily="34" charset="0"/>
                <a:cs typeface="Latha" panose="02000400000000000000" pitchFamily="2"/>
              </a:rPr>
              <a:t>Jayasree</a:t>
            </a:r>
            <a:r>
              <a:rPr lang="en-US" sz="1600" kern="100" dirty="0">
                <a:solidFill>
                  <a:schemeClr val="accent1">
                    <a:lumMod val="50000"/>
                  </a:schemeClr>
                </a:solidFill>
                <a:effectLst/>
                <a:ea typeface="Calibri" panose="020F0502020204030204" pitchFamily="34" charset="0"/>
                <a:cs typeface="Latha" panose="02000400000000000000" pitchFamily="2"/>
              </a:rPr>
              <a:t> S</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F0F5009B2324D6188544BEA2299B3649</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REG NO:710022243017</a:t>
            </a:r>
            <a:endParaRPr lang="en-IN" sz="1100" kern="100" dirty="0">
              <a:solidFill>
                <a:schemeClr val="accent1">
                  <a:lumMod val="50000"/>
                </a:schemeClr>
              </a:solidFill>
              <a:effectLst/>
              <a:ea typeface="Calibri" panose="020F0502020204030204" pitchFamily="34" charset="0"/>
              <a:cs typeface="Latha" panose="02000400000000000000" pitchFamily="2"/>
            </a:endParaRPr>
          </a:p>
          <a:p>
            <a:pPr marL="914400">
              <a:lnSpc>
                <a:spcPct val="107000"/>
              </a:lnSpc>
            </a:pPr>
            <a:r>
              <a:rPr lang="en-US" sz="1600" kern="100" dirty="0">
                <a:solidFill>
                  <a:schemeClr val="accent1">
                    <a:lumMod val="50000"/>
                  </a:schemeClr>
                </a:solidFill>
                <a:effectLst/>
                <a:ea typeface="Calibri" panose="020F0502020204030204" pitchFamily="34" charset="0"/>
                <a:cs typeface="Latha" panose="02000400000000000000" pitchFamily="2"/>
              </a:rPr>
              <a:t> </a:t>
            </a:r>
            <a:endParaRPr lang="en-IN" sz="1100" kern="100" dirty="0">
              <a:solidFill>
                <a:schemeClr val="accent1">
                  <a:lumMod val="50000"/>
                </a:schemeClr>
              </a:solidFill>
              <a:effectLst/>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err="1">
                <a:solidFill>
                  <a:schemeClr val="accent1">
                    <a:lumMod val="50000"/>
                  </a:schemeClr>
                </a:solidFill>
                <a:effectLst/>
                <a:ea typeface="Calibri" panose="020F0502020204030204" pitchFamily="34" charset="0"/>
                <a:cs typeface="Latha" panose="02000400000000000000" pitchFamily="2"/>
              </a:rPr>
              <a:t>Sowndarya</a:t>
            </a:r>
            <a:r>
              <a:rPr lang="en-US" sz="1600" kern="100" dirty="0">
                <a:solidFill>
                  <a:schemeClr val="accent1">
                    <a:lumMod val="50000"/>
                  </a:schemeClr>
                </a:solidFill>
                <a:effectLst/>
                <a:ea typeface="Calibri" panose="020F0502020204030204" pitchFamily="34" charset="0"/>
                <a:cs typeface="Latha" panose="02000400000000000000" pitchFamily="2"/>
              </a:rPr>
              <a:t> A</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5065E77C1CD358296D34B12A5B445D5A</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REG NO:710022243028</a:t>
            </a:r>
            <a:endParaRPr lang="en-IN" sz="1100" kern="100" dirty="0">
              <a:solidFill>
                <a:schemeClr val="accent1">
                  <a:lumMod val="50000"/>
                </a:schemeClr>
              </a:solidFill>
              <a:effectLst/>
              <a:ea typeface="Calibri" panose="020F0502020204030204" pitchFamily="34" charset="0"/>
              <a:cs typeface="Latha" panose="02000400000000000000" pitchFamily="2"/>
            </a:endParaRPr>
          </a:p>
          <a:p>
            <a:pPr marL="914400">
              <a:lnSpc>
                <a:spcPct val="107000"/>
              </a:lnSpc>
            </a:pPr>
            <a:r>
              <a:rPr lang="en-US" sz="1600" kern="100" dirty="0">
                <a:effectLst/>
                <a:latin typeface="Times New Roman" panose="02020603050405020304" pitchFamily="18" charset="0"/>
                <a:ea typeface="Calibri" panose="020F0502020204030204" pitchFamily="34" charset="0"/>
                <a:cs typeface="Latha" panose="02000400000000000000" pitchFamily="2"/>
              </a:rPr>
              <a:t> </a:t>
            </a:r>
            <a:endParaRPr lang="en-IN" sz="1100" kern="100" dirty="0">
              <a:effectLst/>
              <a:latin typeface="Calibri" panose="020F0502020204030204" pitchFamily="34" charset="0"/>
              <a:ea typeface="Calibri" panose="020F0502020204030204" pitchFamily="34" charset="0"/>
              <a:cs typeface="Latha" panose="02000400000000000000" pitchFamily="2"/>
            </a:endParaRPr>
          </a:p>
          <a:p>
            <a:pPr marL="742950" lvl="1" indent="-285750">
              <a:lnSpc>
                <a:spcPct val="107000"/>
              </a:lnSpc>
              <a:buFont typeface="Symbol" panose="05050102010706020507" pitchFamily="18" charset="2"/>
              <a:buChar char=""/>
            </a:pPr>
            <a:r>
              <a:rPr lang="en-US" sz="1600" kern="100" dirty="0">
                <a:solidFill>
                  <a:schemeClr val="accent1">
                    <a:lumMod val="50000"/>
                  </a:schemeClr>
                </a:solidFill>
                <a:effectLst/>
                <a:ea typeface="Calibri" panose="020F0502020204030204" pitchFamily="34" charset="0"/>
                <a:cs typeface="Latha" panose="02000400000000000000" pitchFamily="2"/>
              </a:rPr>
              <a:t>Rekha G</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NM ID: 962623D525AED8A9ED94641C4765492E</a:t>
            </a:r>
            <a:endParaRPr lang="en-IN" sz="1100" kern="100" dirty="0">
              <a:solidFill>
                <a:schemeClr val="accent1">
                  <a:lumMod val="50000"/>
                </a:schemeClr>
              </a:solidFill>
              <a:ea typeface="Calibri" panose="020F0502020204030204" pitchFamily="34" charset="0"/>
              <a:cs typeface="Latha" panose="02000400000000000000" pitchFamily="2"/>
            </a:endParaRPr>
          </a:p>
          <a:p>
            <a:pPr lvl="1">
              <a:lnSpc>
                <a:spcPct val="107000"/>
              </a:lnSpc>
            </a:pPr>
            <a:r>
              <a:rPr lang="en-IN" sz="1100" kern="100" dirty="0">
                <a:solidFill>
                  <a:schemeClr val="accent1">
                    <a:lumMod val="50000"/>
                  </a:schemeClr>
                </a:solidFill>
                <a:effectLst/>
                <a:ea typeface="Calibri" panose="020F0502020204030204" pitchFamily="34" charset="0"/>
                <a:cs typeface="Latha" panose="02000400000000000000" pitchFamily="2"/>
              </a:rPr>
              <a:t>         </a:t>
            </a:r>
            <a:r>
              <a:rPr lang="en-US" sz="1600" kern="100" dirty="0">
                <a:solidFill>
                  <a:schemeClr val="accent1">
                    <a:lumMod val="50000"/>
                  </a:schemeClr>
                </a:solidFill>
                <a:effectLst/>
                <a:ea typeface="Calibri" panose="020F0502020204030204" pitchFamily="34" charset="0"/>
                <a:cs typeface="Latha" panose="02000400000000000000" pitchFamily="2"/>
              </a:rPr>
              <a:t>REG NO:710022243013</a:t>
            </a:r>
            <a:endParaRPr lang="en-IN" sz="1100" kern="100" dirty="0">
              <a:solidFill>
                <a:schemeClr val="accent1">
                  <a:lumMod val="50000"/>
                </a:schemeClr>
              </a:solidFill>
              <a:effectLst/>
              <a:ea typeface="Calibri" panose="020F0502020204030204" pitchFamily="34" charset="0"/>
              <a:cs typeface="Latha" panose="02000400000000000000" pitchFamily="2"/>
            </a:endParaRPr>
          </a:p>
          <a:p>
            <a:endParaRPr lang="en-IN" dirty="0"/>
          </a:p>
        </p:txBody>
      </p:sp>
      <p:pic>
        <p:nvPicPr>
          <p:cNvPr id="2052" name="Picture 4" descr="Pin on Palettes for UI">
            <a:extLst>
              <a:ext uri="{FF2B5EF4-FFF2-40B4-BE49-F238E27FC236}">
                <a16:creationId xmlns:a16="http://schemas.microsoft.com/office/drawing/2014/main" id="{A35E795C-F1EA-E7FE-9062-E9276A6C2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90309" cy="463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F9D1C-E9C1-1E08-4901-E038025E667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7A22638-7996-143F-F6E3-7F10259FDFC9}"/>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8" name="Picture 7">
            <a:extLst>
              <a:ext uri="{FF2B5EF4-FFF2-40B4-BE49-F238E27FC236}">
                <a16:creationId xmlns:a16="http://schemas.microsoft.com/office/drawing/2014/main" id="{291A5E88-FB2B-D797-C491-693C51685A60}"/>
              </a:ext>
            </a:extLst>
          </p:cNvPr>
          <p:cNvPicPr>
            <a:picLocks noChangeAspect="1"/>
          </p:cNvPicPr>
          <p:nvPr/>
        </p:nvPicPr>
        <p:blipFill>
          <a:blip r:embed="rId3"/>
          <a:stretch>
            <a:fillRect/>
          </a:stretch>
        </p:blipFill>
        <p:spPr>
          <a:xfrm>
            <a:off x="8188037" y="5881254"/>
            <a:ext cx="5098473" cy="2223655"/>
          </a:xfrm>
          <a:prstGeom prst="rect">
            <a:avLst/>
          </a:prstGeom>
        </p:spPr>
      </p:pic>
      <p:pic>
        <p:nvPicPr>
          <p:cNvPr id="10" name="Picture 9">
            <a:extLst>
              <a:ext uri="{FF2B5EF4-FFF2-40B4-BE49-F238E27FC236}">
                <a16:creationId xmlns:a16="http://schemas.microsoft.com/office/drawing/2014/main" id="{0B840E83-6B16-143E-75F9-496BFD91458E}"/>
              </a:ext>
            </a:extLst>
          </p:cNvPr>
          <p:cNvPicPr>
            <a:picLocks noChangeAspect="1"/>
          </p:cNvPicPr>
          <p:nvPr/>
        </p:nvPicPr>
        <p:blipFill>
          <a:blip r:embed="rId4"/>
          <a:stretch>
            <a:fillRect/>
          </a:stretch>
        </p:blipFill>
        <p:spPr>
          <a:xfrm>
            <a:off x="8188037" y="3558374"/>
            <a:ext cx="5098473" cy="2156372"/>
          </a:xfrm>
          <a:prstGeom prst="rect">
            <a:avLst/>
          </a:prstGeom>
        </p:spPr>
      </p:pic>
      <p:pic>
        <p:nvPicPr>
          <p:cNvPr id="12" name="Picture 11">
            <a:extLst>
              <a:ext uri="{FF2B5EF4-FFF2-40B4-BE49-F238E27FC236}">
                <a16:creationId xmlns:a16="http://schemas.microsoft.com/office/drawing/2014/main" id="{EA9A28A0-FFC4-CB67-B659-A469EE0720E8}"/>
              </a:ext>
            </a:extLst>
          </p:cNvPr>
          <p:cNvPicPr>
            <a:picLocks noChangeAspect="1"/>
          </p:cNvPicPr>
          <p:nvPr/>
        </p:nvPicPr>
        <p:blipFill>
          <a:blip r:embed="rId5"/>
          <a:stretch>
            <a:fillRect/>
          </a:stretch>
        </p:blipFill>
        <p:spPr>
          <a:xfrm>
            <a:off x="8188037" y="1237032"/>
            <a:ext cx="5098473" cy="2026227"/>
          </a:xfrm>
          <a:prstGeom prst="rect">
            <a:avLst/>
          </a:prstGeom>
        </p:spPr>
      </p:pic>
      <p:pic>
        <p:nvPicPr>
          <p:cNvPr id="14" name="Picture 13">
            <a:extLst>
              <a:ext uri="{FF2B5EF4-FFF2-40B4-BE49-F238E27FC236}">
                <a16:creationId xmlns:a16="http://schemas.microsoft.com/office/drawing/2014/main" id="{DABACF66-9B3F-9D5A-4D1B-E10E45CEAD3A}"/>
              </a:ext>
            </a:extLst>
          </p:cNvPr>
          <p:cNvPicPr>
            <a:picLocks noChangeAspect="1"/>
          </p:cNvPicPr>
          <p:nvPr/>
        </p:nvPicPr>
        <p:blipFill>
          <a:blip r:embed="rId6"/>
          <a:stretch>
            <a:fillRect/>
          </a:stretch>
        </p:blipFill>
        <p:spPr>
          <a:xfrm>
            <a:off x="1343890" y="6005691"/>
            <a:ext cx="5098475" cy="2047008"/>
          </a:xfrm>
          <a:prstGeom prst="rect">
            <a:avLst/>
          </a:prstGeom>
        </p:spPr>
      </p:pic>
      <p:pic>
        <p:nvPicPr>
          <p:cNvPr id="16" name="Picture 15">
            <a:extLst>
              <a:ext uri="{FF2B5EF4-FFF2-40B4-BE49-F238E27FC236}">
                <a16:creationId xmlns:a16="http://schemas.microsoft.com/office/drawing/2014/main" id="{9B6588E7-70A6-B8EA-0577-4E76B8C8F4A0}"/>
              </a:ext>
            </a:extLst>
          </p:cNvPr>
          <p:cNvPicPr>
            <a:picLocks noChangeAspect="1"/>
          </p:cNvPicPr>
          <p:nvPr/>
        </p:nvPicPr>
        <p:blipFill>
          <a:blip r:embed="rId7"/>
          <a:stretch>
            <a:fillRect/>
          </a:stretch>
        </p:blipFill>
        <p:spPr>
          <a:xfrm>
            <a:off x="1343892" y="3625659"/>
            <a:ext cx="5098474" cy="2089087"/>
          </a:xfrm>
          <a:prstGeom prst="rect">
            <a:avLst/>
          </a:prstGeom>
        </p:spPr>
      </p:pic>
      <p:pic>
        <p:nvPicPr>
          <p:cNvPr id="18" name="Picture 17">
            <a:extLst>
              <a:ext uri="{FF2B5EF4-FFF2-40B4-BE49-F238E27FC236}">
                <a16:creationId xmlns:a16="http://schemas.microsoft.com/office/drawing/2014/main" id="{CF83B53C-7A96-A859-9E78-0A57BA0559ED}"/>
              </a:ext>
            </a:extLst>
          </p:cNvPr>
          <p:cNvPicPr>
            <a:picLocks noChangeAspect="1"/>
          </p:cNvPicPr>
          <p:nvPr/>
        </p:nvPicPr>
        <p:blipFill>
          <a:blip r:embed="rId8"/>
          <a:stretch>
            <a:fillRect/>
          </a:stretch>
        </p:blipFill>
        <p:spPr>
          <a:xfrm>
            <a:off x="1343891" y="1237033"/>
            <a:ext cx="5098474" cy="2026227"/>
          </a:xfrm>
          <a:prstGeom prst="rect">
            <a:avLst/>
          </a:prstGeom>
        </p:spPr>
      </p:pic>
      <p:sp>
        <p:nvSpPr>
          <p:cNvPr id="20" name="TextBox 19">
            <a:extLst>
              <a:ext uri="{FF2B5EF4-FFF2-40B4-BE49-F238E27FC236}">
                <a16:creationId xmlns:a16="http://schemas.microsoft.com/office/drawing/2014/main" id="{21127EB3-D18F-E46B-DB0C-4FA68E08CDDA}"/>
              </a:ext>
            </a:extLst>
          </p:cNvPr>
          <p:cNvSpPr txBox="1"/>
          <p:nvPr/>
        </p:nvSpPr>
        <p:spPr>
          <a:xfrm>
            <a:off x="6442365" y="124691"/>
            <a:ext cx="4528131" cy="769441"/>
          </a:xfrm>
          <a:prstGeom prst="rect">
            <a:avLst/>
          </a:prstGeom>
          <a:noFill/>
        </p:spPr>
        <p:txBody>
          <a:bodyPr wrap="square" rtlCol="0">
            <a:spAutoFit/>
          </a:bodyPr>
          <a:lstStyle/>
          <a:p>
            <a:r>
              <a:rPr lang="en-US" sz="4400" b="1" dirty="0">
                <a:solidFill>
                  <a:schemeClr val="accent5">
                    <a:lumMod val="50000"/>
                  </a:schemeClr>
                </a:solidFill>
              </a:rPr>
              <a:t>Output</a:t>
            </a:r>
            <a:endParaRPr lang="en-IN" sz="4400" b="1" dirty="0">
              <a:solidFill>
                <a:schemeClr val="accent5">
                  <a:lumMod val="50000"/>
                </a:schemeClr>
              </a:solidFill>
            </a:endParaRPr>
          </a:p>
        </p:txBody>
      </p:sp>
    </p:spTree>
    <p:extLst>
      <p:ext uri="{BB962C8B-B14F-4D97-AF65-F5344CB8AC3E}">
        <p14:creationId xmlns:p14="http://schemas.microsoft.com/office/powerpoint/2010/main" val="117056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91" y="10391"/>
            <a:ext cx="3657600" cy="8230195"/>
          </a:xfrm>
          <a:prstGeom prst="rect">
            <a:avLst/>
          </a:prstGeom>
        </p:spPr>
      </p:pic>
      <p:sp>
        <p:nvSpPr>
          <p:cNvPr id="3" name="Text 0"/>
          <p:cNvSpPr/>
          <p:nvPr/>
        </p:nvSpPr>
        <p:spPr>
          <a:xfrm>
            <a:off x="4332089" y="529947"/>
            <a:ext cx="4817745" cy="602099"/>
          </a:xfrm>
          <a:prstGeom prst="rect">
            <a:avLst/>
          </a:prstGeom>
          <a:noFill/>
          <a:ln/>
        </p:spPr>
        <p:txBody>
          <a:bodyPr wrap="none" lIns="0" tIns="0" rIns="0" bIns="0" rtlCol="0" anchor="t"/>
          <a:lstStyle/>
          <a:p>
            <a:pPr marL="0" indent="0">
              <a:lnSpc>
                <a:spcPts val="4700"/>
              </a:lnSpc>
              <a:buNone/>
            </a:pPr>
            <a:r>
              <a:rPr lang="en-US" sz="3750" b="1" dirty="0">
                <a:solidFill>
                  <a:srgbClr val="333F70"/>
                </a:solidFill>
                <a:ea typeface="Unbounded Bold" pitchFamily="34" charset="-122"/>
                <a:cs typeface="Unbounded Bold" pitchFamily="34" charset="-120"/>
              </a:rPr>
              <a:t>Functionalities</a:t>
            </a:r>
            <a:endParaRPr lang="en-US" sz="3750" dirty="0"/>
          </a:p>
        </p:txBody>
      </p:sp>
      <p:pic>
        <p:nvPicPr>
          <p:cNvPr id="4" name="Image 1" descr="preencoded.png"/>
          <p:cNvPicPr>
            <a:picLocks noChangeAspect="1"/>
          </p:cNvPicPr>
          <p:nvPr/>
        </p:nvPicPr>
        <p:blipFill>
          <a:blip r:embed="rId4"/>
          <a:stretch>
            <a:fillRect/>
          </a:stretch>
        </p:blipFill>
        <p:spPr>
          <a:xfrm>
            <a:off x="4332089" y="1421011"/>
            <a:ext cx="481727" cy="481727"/>
          </a:xfrm>
          <a:prstGeom prst="rect">
            <a:avLst/>
          </a:prstGeom>
        </p:spPr>
      </p:pic>
      <p:sp>
        <p:nvSpPr>
          <p:cNvPr id="5" name="Text 1"/>
          <p:cNvSpPr/>
          <p:nvPr/>
        </p:nvSpPr>
        <p:spPr>
          <a:xfrm>
            <a:off x="4969430" y="1515069"/>
            <a:ext cx="2408873" cy="300990"/>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Sleep Tracking</a:t>
            </a:r>
            <a:endParaRPr lang="en-US" sz="185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2"/>
          <p:cNvSpPr/>
          <p:nvPr/>
        </p:nvSpPr>
        <p:spPr>
          <a:xfrm>
            <a:off x="4435998" y="2095382"/>
            <a:ext cx="9623822" cy="61674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Users can start and stop a sleep timer, which runs seamlessly in the background for uninterrupted tracking.</a:t>
            </a:r>
            <a:endParaRPr lang="en-US" sz="1500" dirty="0"/>
          </a:p>
        </p:txBody>
      </p:sp>
      <p:pic>
        <p:nvPicPr>
          <p:cNvPr id="7" name="Image 2" descr="preencoded.png"/>
          <p:cNvPicPr>
            <a:picLocks noChangeAspect="1"/>
          </p:cNvPicPr>
          <p:nvPr/>
        </p:nvPicPr>
        <p:blipFill>
          <a:blip r:embed="rId5"/>
          <a:stretch>
            <a:fillRect/>
          </a:stretch>
        </p:blipFill>
        <p:spPr>
          <a:xfrm>
            <a:off x="4332089" y="2732397"/>
            <a:ext cx="481727" cy="481727"/>
          </a:xfrm>
          <a:prstGeom prst="rect">
            <a:avLst/>
          </a:prstGeom>
        </p:spPr>
      </p:pic>
      <p:sp>
        <p:nvSpPr>
          <p:cNvPr id="8" name="Text 3"/>
          <p:cNvSpPr/>
          <p:nvPr/>
        </p:nvSpPr>
        <p:spPr>
          <a:xfrm>
            <a:off x="4969430" y="2801063"/>
            <a:ext cx="3046214" cy="300990"/>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Sleep Quality Rating</a:t>
            </a:r>
            <a:endParaRPr lang="en-US" sz="185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4"/>
          <p:cNvSpPr/>
          <p:nvPr/>
        </p:nvSpPr>
        <p:spPr>
          <a:xfrm>
            <a:off x="4435998" y="3316485"/>
            <a:ext cx="9623822" cy="61674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anose="020B0606030504020204" pitchFamily="34" charset="0"/>
                <a:ea typeface="Open Sans" panose="020B0606030504020204" pitchFamily="34" charset="0"/>
                <a:cs typeface="Open Sans" panose="020B0606030504020204" pitchFamily="34" charset="0"/>
              </a:rPr>
              <a:t>Upon stopping the timer, users can rate their sleep quality based on their experience, providing valuable data for analysis.</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3" descr="preencoded.png"/>
          <p:cNvPicPr>
            <a:picLocks noChangeAspect="1"/>
          </p:cNvPicPr>
          <p:nvPr/>
        </p:nvPicPr>
        <p:blipFill>
          <a:blip r:embed="rId6"/>
          <a:stretch>
            <a:fillRect/>
          </a:stretch>
        </p:blipFill>
        <p:spPr>
          <a:xfrm>
            <a:off x="4332089" y="4197653"/>
            <a:ext cx="481727" cy="481727"/>
          </a:xfrm>
          <a:prstGeom prst="rect">
            <a:avLst/>
          </a:prstGeom>
        </p:spPr>
      </p:pic>
      <p:sp>
        <p:nvSpPr>
          <p:cNvPr id="11" name="Text 5"/>
          <p:cNvSpPr/>
          <p:nvPr/>
        </p:nvSpPr>
        <p:spPr>
          <a:xfrm>
            <a:off x="4969430" y="4302704"/>
            <a:ext cx="2408873" cy="300990"/>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Open Sans" panose="020B0606030504020204" pitchFamily="34" charset="0"/>
                <a:ea typeface="Open Sans" panose="020B0606030504020204" pitchFamily="34" charset="0"/>
                <a:cs typeface="Open Sans" panose="020B0606030504020204" pitchFamily="34" charset="0"/>
              </a:rPr>
              <a:t>Sleep Analysis</a:t>
            </a:r>
            <a:endParaRPr lang="en-US" sz="185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6"/>
          <p:cNvSpPr/>
          <p:nvPr/>
        </p:nvSpPr>
        <p:spPr>
          <a:xfrm>
            <a:off x="4332089" y="4881937"/>
            <a:ext cx="9623822" cy="61674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app analyzes sleep data and presents insights into sleep duration, quality, and patterns, helping users understand their sleep better.</a:t>
            </a:r>
            <a:endParaRPr lang="en-US" sz="1500" dirty="0"/>
          </a:p>
        </p:txBody>
      </p:sp>
      <p:sp>
        <p:nvSpPr>
          <p:cNvPr id="13" name="Rectangle 12">
            <a:extLst>
              <a:ext uri="{FF2B5EF4-FFF2-40B4-BE49-F238E27FC236}">
                <a16:creationId xmlns:a16="http://schemas.microsoft.com/office/drawing/2014/main" id="{E1705B87-4149-EFDA-1AC5-70857B3B9554}"/>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1026" name="Picture 2" descr="User interface illustrations 2259610 Vector Art at Vecteezy">
            <a:extLst>
              <a:ext uri="{FF2B5EF4-FFF2-40B4-BE49-F238E27FC236}">
                <a16:creationId xmlns:a16="http://schemas.microsoft.com/office/drawing/2014/main" id="{75F4BCB4-06F2-CF17-6346-66E20C8028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05" t="24282" r="14129" b="23590"/>
          <a:stretch/>
        </p:blipFill>
        <p:spPr bwMode="auto">
          <a:xfrm>
            <a:off x="4335834" y="5789060"/>
            <a:ext cx="477982" cy="493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F56C7EC-54BC-9CF7-75E9-8E003F1ECE2D}"/>
              </a:ext>
            </a:extLst>
          </p:cNvPr>
          <p:cNvSpPr txBox="1"/>
          <p:nvPr/>
        </p:nvSpPr>
        <p:spPr>
          <a:xfrm>
            <a:off x="4937348" y="5851091"/>
            <a:ext cx="2473035" cy="377026"/>
          </a:xfrm>
          <a:prstGeom prst="rect">
            <a:avLst/>
          </a:prstGeom>
          <a:noFill/>
        </p:spPr>
        <p:txBody>
          <a:bodyPr wrap="square" rtlCol="0">
            <a:spAutoFit/>
          </a:bodyPr>
          <a:lstStyle/>
          <a:p>
            <a:r>
              <a:rPr lang="en-IN" sz="1850" b="1" dirty="0">
                <a:solidFill>
                  <a:schemeClr val="accent1">
                    <a:lumMod val="50000"/>
                  </a:schemeClr>
                </a:solidFill>
                <a:effectLst/>
                <a:latin typeface="Open Sans" panose="020B0606030504020204" pitchFamily="34" charset="0"/>
                <a:ea typeface="Open Sans" panose="020B0606030504020204" pitchFamily="34" charset="0"/>
                <a:cs typeface="Open Sans" panose="020B0606030504020204" pitchFamily="34" charset="0"/>
              </a:rPr>
              <a:t>User Interface</a:t>
            </a:r>
            <a:endParaRPr lang="en-IN" sz="185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6">
            <a:extLst>
              <a:ext uri="{FF2B5EF4-FFF2-40B4-BE49-F238E27FC236}">
                <a16:creationId xmlns:a16="http://schemas.microsoft.com/office/drawing/2014/main" id="{FD910EC6-B8FA-2522-3CB7-F3D3B875EB31}"/>
              </a:ext>
            </a:extLst>
          </p:cNvPr>
          <p:cNvSpPr/>
          <p:nvPr/>
        </p:nvSpPr>
        <p:spPr>
          <a:xfrm>
            <a:off x="4435998" y="6634865"/>
            <a:ext cx="9623822" cy="616744"/>
          </a:xfrm>
          <a:prstGeom prst="rect">
            <a:avLst/>
          </a:prstGeom>
          <a:noFill/>
          <a:ln/>
        </p:spPr>
        <p:txBody>
          <a:bodyPr wrap="square" lIns="0" tIns="0" rIns="0" bIns="0" rtlCol="0" anchor="t"/>
          <a:lstStyle/>
          <a:p>
            <a:pPr lvl="0" algn="just">
              <a:lnSpc>
                <a:spcPct val="107000"/>
              </a:lnSpc>
              <a:spcAft>
                <a:spcPts val="800"/>
              </a:spcAft>
            </a:pPr>
            <a:r>
              <a:rPr lang="en-IN" sz="1500" kern="100" dirty="0">
                <a:solidFill>
                  <a:schemeClr val="accent5">
                    <a:lumMod val="50000"/>
                  </a:schemeClr>
                </a:solidFill>
                <a:effectLst/>
                <a:latin typeface="Open Sans" panose="020B0606030504020204" pitchFamily="34" charset="0"/>
                <a:ea typeface="Open Sans" panose="020B0606030504020204" pitchFamily="34" charset="0"/>
                <a:cs typeface="Open Sans" panose="020B0606030504020204" pitchFamily="34" charset="0"/>
              </a:rPr>
              <a:t>Built using Android Jetpack Compose, the app features an intuitive and responsive design that enhances user experience.</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Latha" panose="02000400000000000000" pitchFamily="2"/>
              </a:rPr>
              <a:t> </a:t>
            </a:r>
            <a:endParaRPr lang="en-IN" sz="1800" kern="100" dirty="0">
              <a:effectLst/>
              <a:latin typeface="Calibri" panose="020F0502020204030204" pitchFamily="34" charset="0"/>
              <a:ea typeface="Calibri" panose="020F0502020204030204" pitchFamily="34" charset="0"/>
              <a:cs typeface="Latha" panose="02000400000000000000" pitchFamily="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B775D8-80C5-DB92-71A8-9E7B81EC9A26}"/>
              </a:ext>
            </a:extLst>
          </p:cNvPr>
          <p:cNvSpPr txBox="1"/>
          <p:nvPr/>
        </p:nvSpPr>
        <p:spPr>
          <a:xfrm>
            <a:off x="5018793" y="465265"/>
            <a:ext cx="9902551" cy="75405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dirty="0">
                <a:solidFill>
                  <a:schemeClr val="accent1">
                    <a:lumMod val="50000"/>
                  </a:schemeClr>
                </a:solidFill>
                <a:ea typeface="Calibri"/>
                <a:cs typeface="Calibri"/>
              </a:rPr>
              <a:t>			 Reference</a:t>
            </a:r>
          </a:p>
          <a:p>
            <a:pPr algn="l"/>
            <a:endParaRPr lang="en-US" sz="4400" b="1" dirty="0">
              <a:solidFill>
                <a:schemeClr val="accent1">
                  <a:lumMod val="50000"/>
                </a:schemeClr>
              </a:solidFill>
              <a:ea typeface="Calibri"/>
              <a:cs typeface="Calibri"/>
            </a:endParaRPr>
          </a:p>
          <a:p>
            <a:pPr algn="just"/>
            <a:r>
              <a:rPr lang="en-IN" sz="2400" b="1" dirty="0">
                <a:solidFill>
                  <a:schemeClr val="accent1">
                    <a:lumMod val="50000"/>
                  </a:schemeClr>
                </a:solidFill>
                <a:ea typeface="Calibri"/>
                <a:cs typeface="Times New Roman"/>
              </a:rPr>
              <a:t>Demo video link:</a:t>
            </a:r>
          </a:p>
          <a:p>
            <a:pPr algn="just"/>
            <a:r>
              <a:rPr lang="en-IN" dirty="0">
                <a:ea typeface="Calibri"/>
                <a:cs typeface="Times New Roman"/>
              </a:rPr>
              <a:t>    </a:t>
            </a:r>
            <a:r>
              <a:rPr lang="en-IN" dirty="0">
                <a:ea typeface="Calibri"/>
                <a:cs typeface="Times New Roman"/>
                <a:hlinkClick r:id="rId2"/>
              </a:rPr>
              <a:t>https://drive.google.com/file/d/1Xr-3dDiPT0R57rTxLGiEhNLPz-I9HtX5/view?usp=drive_link</a:t>
            </a:r>
            <a:endParaRPr lang="en-US" sz="4800" b="1" dirty="0">
              <a:solidFill>
                <a:schemeClr val="accent1">
                  <a:lumMod val="50000"/>
                </a:schemeClr>
              </a:solidFill>
              <a:ea typeface="Calibri"/>
              <a:cs typeface="Calibri"/>
            </a:endParaRPr>
          </a:p>
          <a:p>
            <a:endParaRPr lang="en-US" b="1" dirty="0">
              <a:ea typeface="Calibri"/>
              <a:cs typeface="Calibri"/>
            </a:endParaRPr>
          </a:p>
          <a:p>
            <a:endParaRPr lang="en-IN" sz="2000" dirty="0">
              <a:solidFill>
                <a:schemeClr val="accent1">
                  <a:lumMod val="50000"/>
                </a:schemeClr>
              </a:solidFill>
              <a:ea typeface="Calibri"/>
              <a:cs typeface="Times New Roman"/>
            </a:endParaRPr>
          </a:p>
          <a:p>
            <a:endParaRPr lang="en-IN" sz="2000" dirty="0">
              <a:solidFill>
                <a:schemeClr val="accent1">
                  <a:lumMod val="50000"/>
                </a:schemeClr>
              </a:solidFill>
              <a:ea typeface="Calibri"/>
              <a:cs typeface="Times New Roman"/>
            </a:endParaRPr>
          </a:p>
          <a:p>
            <a:r>
              <a:rPr lang="en-IN" sz="2000" dirty="0">
                <a:solidFill>
                  <a:schemeClr val="accent1">
                    <a:lumMod val="50000"/>
                  </a:schemeClr>
                </a:solidFill>
                <a:ea typeface="Calibri"/>
                <a:cs typeface="Times New Roman"/>
              </a:rPr>
              <a:t>1</a:t>
            </a:r>
            <a:r>
              <a:rPr lang="en-IN" sz="2400" dirty="0">
                <a:solidFill>
                  <a:schemeClr val="accent1">
                    <a:lumMod val="50000"/>
                  </a:schemeClr>
                </a:solidFill>
                <a:ea typeface="Calibri"/>
                <a:cs typeface="Times New Roman"/>
              </a:rPr>
              <a:t>.  </a:t>
            </a:r>
            <a:r>
              <a:rPr lang="en-IN" sz="2400" b="1" dirty="0">
                <a:solidFill>
                  <a:schemeClr val="accent1">
                    <a:lumMod val="50000"/>
                  </a:schemeClr>
                </a:solidFill>
                <a:ea typeface="Calibri"/>
                <a:cs typeface="Times New Roman"/>
              </a:rPr>
              <a:t>Android Documentation for Jetpack Compose</a:t>
            </a:r>
            <a:r>
              <a:rPr lang="en-IN" sz="2400" dirty="0">
                <a:solidFill>
                  <a:schemeClr val="accent1">
                    <a:lumMod val="50000"/>
                  </a:schemeClr>
                </a:solidFill>
                <a:ea typeface="Calibri"/>
                <a:cs typeface="Times New Roman"/>
              </a:rPr>
              <a:t>:</a:t>
            </a:r>
          </a:p>
          <a:p>
            <a:r>
              <a:rPr lang="en-US" sz="2000" dirty="0">
                <a:ea typeface="Calibri"/>
                <a:cs typeface="Calibri"/>
              </a:rPr>
              <a:t>        </a:t>
            </a:r>
            <a:r>
              <a:rPr lang="en-IN" sz="2000" dirty="0">
                <a:ea typeface="Calibri"/>
                <a:cs typeface="Times New Roman"/>
                <a:hlinkClick r:id="rId3"/>
              </a:rPr>
              <a:t>https://developer.android.com/jetpack/compose</a:t>
            </a:r>
            <a:endParaRPr lang="en-US" sz="2000" dirty="0">
              <a:ea typeface="Calibri"/>
              <a:cs typeface="Calibri"/>
            </a:endParaRPr>
          </a:p>
          <a:p>
            <a:pPr algn="just"/>
            <a:r>
              <a:rPr lang="en-IN" sz="2000" dirty="0">
                <a:solidFill>
                  <a:schemeClr val="accent1">
                    <a:lumMod val="50000"/>
                  </a:schemeClr>
                </a:solidFill>
                <a:ea typeface="Calibri"/>
                <a:cs typeface="Times New Roman"/>
              </a:rPr>
              <a:t>2. </a:t>
            </a:r>
            <a:r>
              <a:rPr lang="en-IN" sz="2000" b="1" dirty="0" err="1">
                <a:solidFill>
                  <a:schemeClr val="accent1">
                    <a:lumMod val="50000"/>
                  </a:schemeClr>
                </a:solidFill>
                <a:ea typeface="Calibri"/>
                <a:cs typeface="Times New Roman"/>
              </a:rPr>
              <a:t>WorkManager</a:t>
            </a:r>
            <a:r>
              <a:rPr lang="en-IN" sz="2000" b="1" dirty="0">
                <a:solidFill>
                  <a:schemeClr val="accent1">
                    <a:lumMod val="50000"/>
                  </a:schemeClr>
                </a:solidFill>
                <a:ea typeface="Calibri"/>
                <a:cs typeface="Times New Roman"/>
              </a:rPr>
              <a:t> for Background Tasks</a:t>
            </a:r>
            <a:r>
              <a:rPr lang="en-IN" sz="2000" dirty="0">
                <a:solidFill>
                  <a:schemeClr val="accent1">
                    <a:lumMod val="50000"/>
                  </a:schemeClr>
                </a:solidFill>
                <a:ea typeface="Calibri"/>
                <a:cs typeface="Times New Roman"/>
              </a:rPr>
              <a:t>:</a:t>
            </a:r>
            <a:endParaRPr lang="en-US" sz="2000" dirty="0">
              <a:solidFill>
                <a:schemeClr val="accent1">
                  <a:lumMod val="50000"/>
                </a:schemeClr>
              </a:solidFill>
              <a:ea typeface="Open Sans"/>
              <a:cs typeface="Open Sans"/>
            </a:endParaRPr>
          </a:p>
          <a:p>
            <a:r>
              <a:rPr lang="en-US" sz="2000" dirty="0">
                <a:ea typeface="Calibri"/>
                <a:cs typeface="Calibri"/>
              </a:rPr>
              <a:t>         </a:t>
            </a:r>
            <a:r>
              <a:rPr lang="en-IN" sz="2000" dirty="0">
                <a:ea typeface="Calibri"/>
                <a:cs typeface="Times New Roman"/>
                <a:hlinkClick r:id="rId4"/>
              </a:rPr>
              <a:t>https://developer.android.com/topic/libraries/architecture/workmanager</a:t>
            </a:r>
            <a:endParaRPr lang="en-IN" sz="2000" dirty="0">
              <a:ea typeface="Calibri"/>
              <a:cs typeface="Times New Roman"/>
            </a:endParaRPr>
          </a:p>
          <a:p>
            <a:pPr algn="just"/>
            <a:r>
              <a:rPr lang="en-IN" sz="2000" dirty="0">
                <a:solidFill>
                  <a:schemeClr val="accent1">
                    <a:lumMod val="50000"/>
                  </a:schemeClr>
                </a:solidFill>
                <a:ea typeface="Calibri"/>
                <a:cs typeface="Times New Roman"/>
              </a:rPr>
              <a:t>3. </a:t>
            </a:r>
            <a:r>
              <a:rPr lang="en-IN" sz="2000" b="1" dirty="0">
                <a:solidFill>
                  <a:schemeClr val="accent1">
                    <a:lumMod val="50000"/>
                  </a:schemeClr>
                </a:solidFill>
                <a:ea typeface="Calibri"/>
                <a:cs typeface="Times New Roman"/>
              </a:rPr>
              <a:t>Room Database for Data Storage</a:t>
            </a:r>
            <a:r>
              <a:rPr lang="en-IN" sz="2000" dirty="0">
                <a:solidFill>
                  <a:schemeClr val="accent1">
                    <a:lumMod val="50000"/>
                  </a:schemeClr>
                </a:solidFill>
                <a:ea typeface="Calibri"/>
                <a:cs typeface="Times New Roman"/>
              </a:rPr>
              <a:t>:</a:t>
            </a:r>
            <a:endParaRPr lang="en-IN" sz="2000" dirty="0">
              <a:solidFill>
                <a:schemeClr val="accent1">
                  <a:lumMod val="50000"/>
                </a:schemeClr>
              </a:solidFill>
              <a:ea typeface="Open Sans"/>
              <a:cs typeface="Open Sans"/>
            </a:endParaRPr>
          </a:p>
          <a:p>
            <a:r>
              <a:rPr lang="en-IN" sz="2000" dirty="0">
                <a:ea typeface="Calibri"/>
                <a:cs typeface="Times New Roman"/>
              </a:rPr>
              <a:t>          </a:t>
            </a:r>
            <a:r>
              <a:rPr lang="en-IN" sz="2000" dirty="0">
                <a:ea typeface="Calibri"/>
                <a:cs typeface="Times New Roman"/>
                <a:hlinkClick r:id="rId5"/>
              </a:rPr>
              <a:t>https://developer.android.com/training/data-storage/room</a:t>
            </a:r>
            <a:endParaRPr lang="en-IN" sz="2000" dirty="0">
              <a:ea typeface="Calibri"/>
              <a:cs typeface="Times New Roman"/>
            </a:endParaRPr>
          </a:p>
          <a:p>
            <a:pPr algn="just"/>
            <a:r>
              <a:rPr lang="en-IN" sz="2000" dirty="0">
                <a:solidFill>
                  <a:schemeClr val="accent1">
                    <a:lumMod val="50000"/>
                  </a:schemeClr>
                </a:solidFill>
                <a:ea typeface="Calibri"/>
                <a:cs typeface="Times New Roman"/>
              </a:rPr>
              <a:t>4.</a:t>
            </a:r>
            <a:r>
              <a:rPr lang="en-IN" sz="2000" b="1" dirty="0">
                <a:solidFill>
                  <a:schemeClr val="accent1">
                    <a:lumMod val="50000"/>
                  </a:schemeClr>
                </a:solidFill>
                <a:ea typeface="Calibri"/>
                <a:cs typeface="Times New Roman"/>
              </a:rPr>
              <a:t>Android Sleep Tracking and Sleep Science</a:t>
            </a:r>
            <a:r>
              <a:rPr lang="en-IN" sz="2000" dirty="0">
                <a:solidFill>
                  <a:schemeClr val="accent1">
                    <a:lumMod val="50000"/>
                  </a:schemeClr>
                </a:solidFill>
                <a:ea typeface="Calibri"/>
                <a:cs typeface="Times New Roman"/>
              </a:rPr>
              <a:t>:</a:t>
            </a:r>
            <a:endParaRPr lang="en-IN" sz="2000" dirty="0">
              <a:solidFill>
                <a:schemeClr val="accent1">
                  <a:lumMod val="50000"/>
                </a:schemeClr>
              </a:solidFill>
              <a:ea typeface="Open Sans"/>
              <a:cs typeface="Open Sans"/>
            </a:endParaRPr>
          </a:p>
          <a:p>
            <a:r>
              <a:rPr lang="en-IN" sz="2000" dirty="0">
                <a:ea typeface="Calibri"/>
                <a:cs typeface="Times New Roman"/>
              </a:rPr>
              <a:t>          </a:t>
            </a:r>
            <a:r>
              <a:rPr lang="en-IN" sz="2000" dirty="0">
                <a:ea typeface="Calibri"/>
                <a:cs typeface="Times New Roman"/>
                <a:hlinkClick r:id="rId6"/>
              </a:rPr>
              <a:t>https://www.sleepfoundation.org/</a:t>
            </a:r>
            <a:endParaRPr lang="en-IN" sz="2000" dirty="0">
              <a:ea typeface="Calibri"/>
              <a:cs typeface="Times New Roman"/>
            </a:endParaRPr>
          </a:p>
          <a:p>
            <a:r>
              <a:rPr lang="en-IN" sz="2000" dirty="0">
                <a:ea typeface="Calibri"/>
                <a:cs typeface="Times New Roman"/>
              </a:rPr>
              <a:t>          </a:t>
            </a:r>
            <a:r>
              <a:rPr lang="en-IN" sz="2000" dirty="0">
                <a:ea typeface="Calibri"/>
                <a:cs typeface="Times New Roman"/>
                <a:hlinkClick r:id="rId7"/>
              </a:rPr>
              <a:t>https://pubmed.ncbi.nlm.nih.gov/32520907/</a:t>
            </a:r>
            <a:endParaRPr lang="en-IN" sz="2000" dirty="0">
              <a:ea typeface="Calibri"/>
              <a:cs typeface="Times New Roman"/>
            </a:endParaRPr>
          </a:p>
          <a:p>
            <a:pPr algn="just"/>
            <a:r>
              <a:rPr lang="en-IN" sz="2000" dirty="0">
                <a:solidFill>
                  <a:schemeClr val="accent1">
                    <a:lumMod val="50000"/>
                  </a:schemeClr>
                </a:solidFill>
                <a:ea typeface="Calibri"/>
                <a:cs typeface="Times New Roman"/>
              </a:rPr>
              <a:t>5.</a:t>
            </a:r>
            <a:r>
              <a:rPr lang="en-IN" sz="2000" b="1" dirty="0">
                <a:solidFill>
                  <a:schemeClr val="accent1">
                    <a:lumMod val="50000"/>
                  </a:schemeClr>
                </a:solidFill>
                <a:ea typeface="Calibri"/>
                <a:cs typeface="Times New Roman"/>
              </a:rPr>
              <a:t>Android Permissions and Background Tasks</a:t>
            </a:r>
            <a:r>
              <a:rPr lang="en-IN" sz="2000" dirty="0">
                <a:solidFill>
                  <a:schemeClr val="accent1">
                    <a:lumMod val="50000"/>
                  </a:schemeClr>
                </a:solidFill>
                <a:ea typeface="Calibri"/>
                <a:cs typeface="Times New Roman"/>
              </a:rPr>
              <a:t>:</a:t>
            </a:r>
            <a:endParaRPr lang="en-IN" sz="2000" dirty="0">
              <a:solidFill>
                <a:schemeClr val="accent1">
                  <a:lumMod val="50000"/>
                </a:schemeClr>
              </a:solidFill>
              <a:ea typeface="Open Sans"/>
              <a:cs typeface="Open Sans"/>
            </a:endParaRPr>
          </a:p>
          <a:p>
            <a:pPr algn="just"/>
            <a:r>
              <a:rPr lang="en-IN" sz="2000" dirty="0">
                <a:ea typeface="Calibri"/>
                <a:cs typeface="Times New Roman"/>
              </a:rPr>
              <a:t>          </a:t>
            </a:r>
            <a:r>
              <a:rPr lang="en-IN" sz="2000" dirty="0">
                <a:ea typeface="Calibri"/>
                <a:cs typeface="Times New Roman"/>
                <a:hlinkClick r:id="" action="ppaction://noaction"/>
              </a:rPr>
              <a:t>https://developer.android.com/guide/topics/permissions/overviw</a:t>
            </a:r>
            <a:endParaRPr lang="en-IN" sz="2000" dirty="0">
              <a:ea typeface="Calibri" panose="020F0502020204030204"/>
              <a:cs typeface="Calibri" panose="020F0502020204030204"/>
              <a:hlinkClick r:id="" action="ppaction://noaction"/>
            </a:endParaRPr>
          </a:p>
          <a:p>
            <a:pPr algn="just"/>
            <a:endParaRPr lang="en-IN" dirty="0">
              <a:ea typeface="Calibri"/>
              <a:cs typeface="Times New Roman"/>
            </a:endParaRPr>
          </a:p>
          <a:p>
            <a:endParaRPr lang="en-IN" sz="1600" dirty="0">
              <a:latin typeface="Times New Roman"/>
              <a:ea typeface="Calibri"/>
              <a:cs typeface="Times New Roman"/>
            </a:endParaRPr>
          </a:p>
          <a:p>
            <a:endParaRPr lang="en-US" dirty="0">
              <a:ea typeface="Calibri"/>
              <a:cs typeface="Calibri"/>
            </a:endParaRPr>
          </a:p>
        </p:txBody>
      </p:sp>
      <p:sp>
        <p:nvSpPr>
          <p:cNvPr id="3" name="Rectangle 2">
            <a:extLst>
              <a:ext uri="{FF2B5EF4-FFF2-40B4-BE49-F238E27FC236}">
                <a16:creationId xmlns:a16="http://schemas.microsoft.com/office/drawing/2014/main" id="{70DA61CF-CAC3-FB11-0862-6AC24E8C3F29}"/>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5" name="Picture 4">
            <a:extLst>
              <a:ext uri="{FF2B5EF4-FFF2-40B4-BE49-F238E27FC236}">
                <a16:creationId xmlns:a16="http://schemas.microsoft.com/office/drawing/2014/main" id="{14F1F763-D421-1C9C-CC40-36B52C45FD2C}"/>
              </a:ext>
            </a:extLst>
          </p:cNvPr>
          <p:cNvPicPr>
            <a:picLocks noChangeAspect="1"/>
          </p:cNvPicPr>
          <p:nvPr/>
        </p:nvPicPr>
        <p:blipFill>
          <a:blip r:embed="rId8"/>
          <a:stretch>
            <a:fillRect/>
          </a:stretch>
        </p:blipFill>
        <p:spPr>
          <a:xfrm>
            <a:off x="0" y="0"/>
            <a:ext cx="4457700" cy="8229600"/>
          </a:xfrm>
          <a:prstGeom prst="rect">
            <a:avLst/>
          </a:prstGeom>
        </p:spPr>
      </p:pic>
    </p:spTree>
    <p:extLst>
      <p:ext uri="{BB962C8B-B14F-4D97-AF65-F5344CB8AC3E}">
        <p14:creationId xmlns:p14="http://schemas.microsoft.com/office/powerpoint/2010/main" val="352316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963698"/>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33F70"/>
                </a:solidFill>
                <a:ea typeface="Unbounded Bold" pitchFamily="34" charset="-122"/>
                <a:cs typeface="Unbounded Bold" pitchFamily="34" charset="-120"/>
              </a:rPr>
              <a:t>Conclusion</a:t>
            </a:r>
            <a:endParaRPr lang="en-US" sz="4850" dirty="0"/>
          </a:p>
        </p:txBody>
      </p:sp>
      <p:sp>
        <p:nvSpPr>
          <p:cNvPr id="4" name="Text 1"/>
          <p:cNvSpPr/>
          <p:nvPr/>
        </p:nvSpPr>
        <p:spPr>
          <a:xfrm>
            <a:off x="6350437" y="3105507"/>
            <a:ext cx="7415927" cy="3534284"/>
          </a:xfrm>
          <a:prstGeom prst="rect">
            <a:avLst/>
          </a:prstGeom>
          <a:noFill/>
          <a:ln/>
        </p:spPr>
        <p:txBody>
          <a:bodyPr wrap="square" lIns="0" tIns="0" rIns="0" bIns="0" rtlCol="0" anchor="t"/>
          <a:lstStyle/>
          <a:p>
            <a:pPr marL="0" indent="0" algn="just">
              <a:buNone/>
            </a:pPr>
            <a:r>
              <a:rPr lang="en-US" sz="2000" dirty="0">
                <a:solidFill>
                  <a:schemeClr val="accent5">
                    <a:lumMod val="50000"/>
                  </a:schemeClr>
                </a:solidFill>
              </a:rPr>
              <a:t>The "Sleep Tracker" app uses Jetpack Compose and </a:t>
            </a:r>
            <a:r>
              <a:rPr lang="en-US" sz="2000" dirty="0" err="1">
                <a:solidFill>
                  <a:schemeClr val="accent5">
                    <a:lumMod val="50000"/>
                  </a:schemeClr>
                </a:solidFill>
              </a:rPr>
              <a:t>WorkManager</a:t>
            </a:r>
            <a:r>
              <a:rPr lang="en-US" sz="2000" dirty="0">
                <a:solidFill>
                  <a:schemeClr val="accent5">
                    <a:lumMod val="50000"/>
                  </a:schemeClr>
                </a:solidFill>
              </a:rPr>
              <a:t> to provide a seamless and reliable experience for tracking sleep. By addressing background task management, accurate data storage with Room Database, and real-time updates through View Model and </a:t>
            </a:r>
            <a:r>
              <a:rPr lang="en-US" sz="2000" dirty="0" err="1">
                <a:solidFill>
                  <a:schemeClr val="accent5">
                    <a:lumMod val="50000"/>
                  </a:schemeClr>
                </a:solidFill>
              </a:rPr>
              <a:t>LiveData</a:t>
            </a:r>
            <a:r>
              <a:rPr lang="en-US" sz="2000" dirty="0">
                <a:solidFill>
                  <a:schemeClr val="accent5">
                    <a:lumMod val="50000"/>
                  </a:schemeClr>
                </a:solidFill>
              </a:rPr>
              <a:t>, the app ensures precise monitoring of sleep duration and quality over time. With a clean interface and robust functionality, it highlights the importance of sleep for health, enabling users to make informed choices to improve their sleep habits. Despite Android’s background limitations and new UI frameworks, this project demonstrates the potential of modern Android tools for building user-friendly, powerful applications.</a:t>
            </a:r>
            <a:endParaRPr lang="en-US" sz="1900" dirty="0">
              <a:solidFill>
                <a:schemeClr val="accent5">
                  <a:lumMod val="50000"/>
                </a:schemeClr>
              </a:solidFill>
            </a:endParaRPr>
          </a:p>
        </p:txBody>
      </p:sp>
      <p:sp>
        <p:nvSpPr>
          <p:cNvPr id="5" name="Rectangle 4">
            <a:extLst>
              <a:ext uri="{FF2B5EF4-FFF2-40B4-BE49-F238E27FC236}">
                <a16:creationId xmlns:a16="http://schemas.microsoft.com/office/drawing/2014/main" id="{EC8B82F1-E88B-5C4A-D07A-B5F7D5D86667}"/>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90353" y="818235"/>
            <a:ext cx="2616431" cy="607966"/>
          </a:xfrm>
          <a:prstGeom prst="rect">
            <a:avLst/>
          </a:prstGeom>
          <a:noFill/>
          <a:ln/>
        </p:spPr>
        <p:txBody>
          <a:bodyPr wrap="square" lIns="0" tIns="0" rIns="0" bIns="0" rtlCol="0" anchor="t"/>
          <a:lstStyle/>
          <a:p>
            <a:pPr>
              <a:lnSpc>
                <a:spcPct val="107000"/>
              </a:lnSpc>
              <a:spcAft>
                <a:spcPts val="800"/>
              </a:spcAft>
            </a:pPr>
            <a:r>
              <a:rPr lang="en-US" sz="4850" b="1" kern="100" dirty="0">
                <a:solidFill>
                  <a:schemeClr val="accent1">
                    <a:lumMod val="50000"/>
                  </a:schemeClr>
                </a:solidFill>
                <a:effectLst/>
                <a:ea typeface="Calibri" panose="020F0502020204030204" pitchFamily="34" charset="0"/>
                <a:cs typeface="Latha" panose="02000400000000000000" pitchFamily="2"/>
              </a:rPr>
              <a:t>Abstract</a:t>
            </a:r>
            <a:endParaRPr lang="en-IN" sz="4850" b="1" kern="100" dirty="0">
              <a:solidFill>
                <a:schemeClr val="accent1">
                  <a:lumMod val="50000"/>
                </a:schemeClr>
              </a:solidFill>
              <a:effectLst/>
              <a:ea typeface="Calibri" panose="020F0502020204030204" pitchFamily="34" charset="0"/>
              <a:cs typeface="Latha" panose="02000400000000000000" pitchFamily="2"/>
            </a:endParaRPr>
          </a:p>
        </p:txBody>
      </p:sp>
      <p:sp>
        <p:nvSpPr>
          <p:cNvPr id="4" name="Shape 1"/>
          <p:cNvSpPr/>
          <p:nvPr/>
        </p:nvSpPr>
        <p:spPr>
          <a:xfrm>
            <a:off x="830580" y="2291476"/>
            <a:ext cx="7482840" cy="4815906"/>
          </a:xfrm>
          <a:prstGeom prst="roundRect">
            <a:avLst>
              <a:gd name="adj" fmla="val 4095"/>
            </a:avLst>
          </a:prstGeom>
          <a:noFill/>
          <a:ln w="7620">
            <a:solidFill>
              <a:srgbClr val="000000">
                <a:alpha val="8000"/>
              </a:srgbClr>
            </a:solidFill>
            <a:prstDash val="solid"/>
          </a:ln>
        </p:spPr>
      </p:sp>
      <p:sp>
        <p:nvSpPr>
          <p:cNvPr id="21" name="Shape 18"/>
          <p:cNvSpPr/>
          <p:nvPr/>
        </p:nvSpPr>
        <p:spPr>
          <a:xfrm>
            <a:off x="830580" y="6888718"/>
            <a:ext cx="7482840" cy="673418"/>
          </a:xfrm>
          <a:prstGeom prst="rect">
            <a:avLst/>
          </a:prstGeom>
          <a:solidFill>
            <a:srgbClr val="FFFFFF">
              <a:alpha val="4000"/>
            </a:srgbClr>
          </a:solidFill>
          <a:ln/>
        </p:spPr>
      </p:sp>
      <p:sp>
        <p:nvSpPr>
          <p:cNvPr id="24" name="TextBox 23">
            <a:extLst>
              <a:ext uri="{FF2B5EF4-FFF2-40B4-BE49-F238E27FC236}">
                <a16:creationId xmlns:a16="http://schemas.microsoft.com/office/drawing/2014/main" id="{8A78C6D1-91A4-3294-7D18-089017C8D96A}"/>
              </a:ext>
            </a:extLst>
          </p:cNvPr>
          <p:cNvSpPr txBox="1"/>
          <p:nvPr/>
        </p:nvSpPr>
        <p:spPr>
          <a:xfrm>
            <a:off x="944880" y="2547223"/>
            <a:ext cx="7149638" cy="4678204"/>
          </a:xfrm>
          <a:prstGeom prst="rect">
            <a:avLst/>
          </a:prstGeom>
          <a:noFill/>
        </p:spPr>
        <p:txBody>
          <a:bodyPr wrap="square" rtlCol="0">
            <a:spAutoFit/>
          </a:bodyPr>
          <a:lstStyle/>
          <a:p>
            <a:pPr algn="just"/>
            <a:r>
              <a:rPr lang="en-US" sz="2000" kern="100" dirty="0">
                <a:solidFill>
                  <a:schemeClr val="accent1">
                    <a:lumMod val="50000"/>
                  </a:schemeClr>
                </a:solidFill>
                <a:effectLst/>
                <a:ea typeface="Calibri" panose="020F0502020204030204" pitchFamily="34" charset="0"/>
                <a:cs typeface="Latha" panose="02000400000000000000" pitchFamily="2"/>
              </a:rPr>
              <a:t>The "Sleep Tracker" app is a mobile application developed using Android Jetpack Compose, designed to help users monitor and improve their sleep quality. This app enables users to start a timer when they are about to fall asleep and stop it upon waking, with the timer running seamlessly in the background. After waking, users can rate the quality of their sleep through an intuitive rating system, providing insights into how well-rested they feel. The app then displays a visual analysis of the previous night's sleep, helping users identify patterns and assess overall sleep quality. Utilizing Jetpack Compose, the app's UI is modern, responsive, and easy to navigate, while the underlying view model and Repository layers ensure efficient data handling and storage. By encouraging mindful sleep habits, the "Sleep Tracker" app aims to promote better mental and physical well-being for its users. </a:t>
            </a:r>
            <a:endParaRPr lang="en-IN" sz="2000" kern="100" dirty="0">
              <a:solidFill>
                <a:schemeClr val="accent1">
                  <a:lumMod val="50000"/>
                </a:schemeClr>
              </a:solidFill>
              <a:effectLst/>
              <a:ea typeface="Calibri" panose="020F0502020204030204" pitchFamily="34" charset="0"/>
              <a:cs typeface="Latha" panose="02000400000000000000" pitchFamily="2"/>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521637" y="460652"/>
            <a:ext cx="7108627" cy="771525"/>
          </a:xfrm>
          <a:prstGeom prst="rect">
            <a:avLst/>
          </a:prstGeom>
          <a:noFill/>
          <a:ln/>
        </p:spPr>
        <p:txBody>
          <a:bodyPr wrap="none" lIns="0" tIns="0" rIns="0" bIns="0" rtlCol="0" anchor="t"/>
          <a:lstStyle/>
          <a:p>
            <a:pPr marL="0" indent="0">
              <a:lnSpc>
                <a:spcPts val="6050"/>
              </a:lnSpc>
              <a:buNone/>
            </a:pPr>
            <a:r>
              <a:rPr lang="en-US" sz="4850" b="1" dirty="0">
                <a:solidFill>
                  <a:srgbClr val="333F70"/>
                </a:solidFill>
                <a:ea typeface="Unbounded Bold" pitchFamily="34" charset="-122"/>
                <a:cs typeface="Unbounded Bold" pitchFamily="34" charset="-120"/>
              </a:rPr>
              <a:t>Project Objectives</a:t>
            </a:r>
            <a:endParaRPr lang="en-US" sz="4850" dirty="0"/>
          </a:p>
        </p:txBody>
      </p:sp>
      <p:sp>
        <p:nvSpPr>
          <p:cNvPr id="4" name="Shape 1"/>
          <p:cNvSpPr/>
          <p:nvPr/>
        </p:nvSpPr>
        <p:spPr>
          <a:xfrm>
            <a:off x="4521637" y="1748416"/>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5" name="Text 2"/>
          <p:cNvSpPr/>
          <p:nvPr/>
        </p:nvSpPr>
        <p:spPr>
          <a:xfrm>
            <a:off x="4706659" y="1891145"/>
            <a:ext cx="188953" cy="1217338"/>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cs typeface="Unbounded Bold" pitchFamily="34" charset="-120"/>
              </a:rPr>
              <a:t>1</a:t>
            </a:r>
            <a:endParaRPr lang="en-US" sz="2900" dirty="0"/>
          </a:p>
        </p:txBody>
      </p:sp>
      <p:sp>
        <p:nvSpPr>
          <p:cNvPr id="6" name="Text 3"/>
          <p:cNvSpPr/>
          <p:nvPr/>
        </p:nvSpPr>
        <p:spPr>
          <a:xfrm>
            <a:off x="5323880" y="1833247"/>
            <a:ext cx="3281839" cy="385763"/>
          </a:xfrm>
          <a:prstGeom prst="rect">
            <a:avLst/>
          </a:prstGeom>
          <a:noFill/>
          <a:ln/>
        </p:spPr>
        <p:txBody>
          <a:bodyPr wrap="none" lIns="0" tIns="0" rIns="0" bIns="0" rtlCol="0" anchor="t"/>
          <a:lstStyle/>
          <a:p>
            <a:pPr marL="0" indent="0">
              <a:lnSpc>
                <a:spcPts val="3000"/>
              </a:lnSpc>
              <a:buNone/>
            </a:pPr>
            <a:r>
              <a:rPr lang="en-US" sz="2400" b="1" dirty="0">
                <a:solidFill>
                  <a:srgbClr val="333F70"/>
                </a:solidFill>
                <a:ea typeface="Unbounded Bold" pitchFamily="34" charset="-122"/>
                <a:cs typeface="Unbounded Bold" pitchFamily="34" charset="-120"/>
              </a:rPr>
              <a:t>Automatic Timer</a:t>
            </a:r>
            <a:endParaRPr lang="en-US" sz="2400" dirty="0"/>
          </a:p>
        </p:txBody>
      </p:sp>
      <p:sp>
        <p:nvSpPr>
          <p:cNvPr id="7" name="Text 4"/>
          <p:cNvSpPr/>
          <p:nvPr/>
        </p:nvSpPr>
        <p:spPr>
          <a:xfrm>
            <a:off x="5323880" y="2429590"/>
            <a:ext cx="8527202" cy="771525"/>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The app should accurately track sleep duration by automatically starting and stopping the timer when the user falls asleep and wakes up.</a:t>
            </a:r>
            <a:endParaRPr lang="en-US" sz="1900" dirty="0"/>
          </a:p>
        </p:txBody>
      </p:sp>
      <p:sp>
        <p:nvSpPr>
          <p:cNvPr id="8" name="Shape 5"/>
          <p:cNvSpPr/>
          <p:nvPr/>
        </p:nvSpPr>
        <p:spPr>
          <a:xfrm>
            <a:off x="4521637" y="3399410"/>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9" name="Text 6"/>
          <p:cNvSpPr/>
          <p:nvPr/>
        </p:nvSpPr>
        <p:spPr>
          <a:xfrm>
            <a:off x="4645462" y="3476318"/>
            <a:ext cx="309205" cy="370284"/>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cs typeface="Unbounded Bold" pitchFamily="34" charset="-120"/>
              </a:rPr>
              <a:t>2</a:t>
            </a:r>
            <a:endParaRPr lang="en-US" sz="2900" dirty="0"/>
          </a:p>
        </p:txBody>
      </p:sp>
      <p:sp>
        <p:nvSpPr>
          <p:cNvPr id="10" name="Text 7"/>
          <p:cNvSpPr/>
          <p:nvPr/>
        </p:nvSpPr>
        <p:spPr>
          <a:xfrm>
            <a:off x="5323880" y="3439729"/>
            <a:ext cx="3696772" cy="555428"/>
          </a:xfrm>
          <a:prstGeom prst="rect">
            <a:avLst/>
          </a:prstGeom>
          <a:noFill/>
          <a:ln/>
        </p:spPr>
        <p:txBody>
          <a:bodyPr wrap="square" lIns="0" tIns="0" rIns="0" bIns="0" rtlCol="0" anchor="t"/>
          <a:lstStyle/>
          <a:p>
            <a:pPr marL="0" indent="0">
              <a:lnSpc>
                <a:spcPts val="3000"/>
              </a:lnSpc>
              <a:buNone/>
            </a:pPr>
            <a:r>
              <a:rPr lang="en-US" sz="2400" b="1" dirty="0">
                <a:solidFill>
                  <a:srgbClr val="333F70"/>
                </a:solidFill>
                <a:ea typeface="Unbounded Bold" pitchFamily="34" charset="-122"/>
                <a:cs typeface="Unbounded Bold" pitchFamily="34" charset="-120"/>
              </a:rPr>
              <a:t>Sleep Quality Tracking</a:t>
            </a:r>
            <a:endParaRPr lang="en-US" sz="2400" dirty="0"/>
          </a:p>
        </p:txBody>
      </p:sp>
      <p:sp>
        <p:nvSpPr>
          <p:cNvPr id="11" name="Text 8"/>
          <p:cNvSpPr/>
          <p:nvPr/>
        </p:nvSpPr>
        <p:spPr>
          <a:xfrm>
            <a:off x="5323938" y="3895716"/>
            <a:ext cx="6999738" cy="964719"/>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Users should be able to rate and monitor their sleep quality over time, allowing them to identify trends and patterns.</a:t>
            </a:r>
            <a:endParaRPr lang="en-US" sz="1900" dirty="0"/>
          </a:p>
        </p:txBody>
      </p:sp>
      <p:sp>
        <p:nvSpPr>
          <p:cNvPr id="12" name="Shape 9"/>
          <p:cNvSpPr/>
          <p:nvPr/>
        </p:nvSpPr>
        <p:spPr>
          <a:xfrm>
            <a:off x="4530717" y="4823659"/>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13" name="Text 10"/>
          <p:cNvSpPr/>
          <p:nvPr/>
        </p:nvSpPr>
        <p:spPr>
          <a:xfrm>
            <a:off x="4653055" y="4916231"/>
            <a:ext cx="310753" cy="370284"/>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cs typeface="Unbounded Bold" pitchFamily="34" charset="-120"/>
              </a:rPr>
              <a:t>3</a:t>
            </a:r>
            <a:endParaRPr lang="en-US" sz="2900" dirty="0"/>
          </a:p>
        </p:txBody>
      </p:sp>
      <p:sp>
        <p:nvSpPr>
          <p:cNvPr id="14" name="Text 11"/>
          <p:cNvSpPr/>
          <p:nvPr/>
        </p:nvSpPr>
        <p:spPr>
          <a:xfrm>
            <a:off x="5323880" y="4880785"/>
            <a:ext cx="4424958" cy="385763"/>
          </a:xfrm>
          <a:prstGeom prst="rect">
            <a:avLst/>
          </a:prstGeom>
          <a:noFill/>
          <a:ln/>
        </p:spPr>
        <p:txBody>
          <a:bodyPr wrap="none" lIns="0" tIns="0" rIns="0" bIns="0" rtlCol="0" anchor="t"/>
          <a:lstStyle/>
          <a:p>
            <a:pPr marL="0" indent="0">
              <a:lnSpc>
                <a:spcPts val="3000"/>
              </a:lnSpc>
              <a:buNone/>
            </a:pPr>
            <a:r>
              <a:rPr lang="en-US" sz="2400" b="1" dirty="0">
                <a:solidFill>
                  <a:srgbClr val="333F70"/>
                </a:solidFill>
                <a:ea typeface="Unbounded Bold" pitchFamily="34" charset="-122"/>
                <a:cs typeface="Unbounded Bold" pitchFamily="34" charset="-120"/>
              </a:rPr>
              <a:t>Background Operation</a:t>
            </a:r>
            <a:endParaRPr lang="en-US" sz="2400" dirty="0"/>
          </a:p>
        </p:txBody>
      </p:sp>
      <p:sp>
        <p:nvSpPr>
          <p:cNvPr id="15" name="Text 12"/>
          <p:cNvSpPr/>
          <p:nvPr/>
        </p:nvSpPr>
        <p:spPr>
          <a:xfrm>
            <a:off x="5323938" y="5391084"/>
            <a:ext cx="8442484" cy="790099"/>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The timer needs to run continuously in the background to ensure uninterrupted sleep tracking, even when the phone is locked.</a:t>
            </a:r>
            <a:endParaRPr lang="en-US" sz="1900" dirty="0"/>
          </a:p>
        </p:txBody>
      </p:sp>
      <p:sp>
        <p:nvSpPr>
          <p:cNvPr id="16" name="Rectangle 15">
            <a:extLst>
              <a:ext uri="{FF2B5EF4-FFF2-40B4-BE49-F238E27FC236}">
                <a16:creationId xmlns:a16="http://schemas.microsoft.com/office/drawing/2014/main" id="{7BBD55EF-A352-1799-92A1-4EA9FE373597}"/>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7" name="Shape 9">
            <a:extLst>
              <a:ext uri="{FF2B5EF4-FFF2-40B4-BE49-F238E27FC236}">
                <a16:creationId xmlns:a16="http://schemas.microsoft.com/office/drawing/2014/main" id="{87C128AE-6E77-AF20-EDE2-0855C2464659}"/>
              </a:ext>
            </a:extLst>
          </p:cNvPr>
          <p:cNvSpPr/>
          <p:nvPr/>
        </p:nvSpPr>
        <p:spPr>
          <a:xfrm>
            <a:off x="4408381" y="6383692"/>
            <a:ext cx="555427" cy="555427"/>
          </a:xfrm>
          <a:prstGeom prst="roundRect">
            <a:avLst>
              <a:gd name="adj" fmla="val 18669"/>
            </a:avLst>
          </a:prstGeom>
          <a:solidFill>
            <a:srgbClr val="D6F5EE"/>
          </a:solidFill>
          <a:ln w="15240">
            <a:solidFill>
              <a:srgbClr val="BCDBD4"/>
            </a:solidFill>
            <a:prstDash val="solid"/>
          </a:ln>
        </p:spPr>
        <p:txBody>
          <a:bodyPr/>
          <a:lstStyle/>
          <a:p>
            <a:endParaRPr lang="en-IN" dirty="0"/>
          </a:p>
        </p:txBody>
      </p:sp>
      <p:sp>
        <p:nvSpPr>
          <p:cNvPr id="18" name="Text 10">
            <a:extLst>
              <a:ext uri="{FF2B5EF4-FFF2-40B4-BE49-F238E27FC236}">
                <a16:creationId xmlns:a16="http://schemas.microsoft.com/office/drawing/2014/main" id="{43A67745-E02D-B9DD-FA8C-36DBDF5B90CD}"/>
              </a:ext>
            </a:extLst>
          </p:cNvPr>
          <p:cNvSpPr/>
          <p:nvPr/>
        </p:nvSpPr>
        <p:spPr>
          <a:xfrm>
            <a:off x="4551282" y="6486161"/>
            <a:ext cx="310753" cy="370284"/>
          </a:xfrm>
          <a:prstGeom prst="rect">
            <a:avLst/>
          </a:prstGeom>
          <a:noFill/>
          <a:ln/>
        </p:spPr>
        <p:txBody>
          <a:bodyPr wrap="none" lIns="0" tIns="0" rIns="0" bIns="0" rtlCol="0" anchor="t"/>
          <a:lstStyle/>
          <a:p>
            <a:pPr marL="0" indent="0" algn="ctr">
              <a:lnSpc>
                <a:spcPts val="2900"/>
              </a:lnSpc>
              <a:buNone/>
            </a:pPr>
            <a:r>
              <a:rPr lang="en-US" sz="2900" b="1" dirty="0">
                <a:solidFill>
                  <a:srgbClr val="333F70"/>
                </a:solidFill>
                <a:ea typeface="Unbounded Bold" pitchFamily="34" charset="-122"/>
              </a:rPr>
              <a:t>4</a:t>
            </a:r>
            <a:endParaRPr lang="en-US" sz="2900" dirty="0"/>
          </a:p>
        </p:txBody>
      </p:sp>
      <p:sp>
        <p:nvSpPr>
          <p:cNvPr id="19" name="Text 11">
            <a:extLst>
              <a:ext uri="{FF2B5EF4-FFF2-40B4-BE49-F238E27FC236}">
                <a16:creationId xmlns:a16="http://schemas.microsoft.com/office/drawing/2014/main" id="{AF255AA6-CE86-8A26-8CE6-73940D62A664}"/>
              </a:ext>
            </a:extLst>
          </p:cNvPr>
          <p:cNvSpPr/>
          <p:nvPr/>
        </p:nvSpPr>
        <p:spPr>
          <a:xfrm>
            <a:off x="5323880" y="6403346"/>
            <a:ext cx="4424958" cy="385763"/>
          </a:xfrm>
          <a:prstGeom prst="rect">
            <a:avLst/>
          </a:prstGeom>
          <a:noFill/>
          <a:ln/>
        </p:spPr>
        <p:txBody>
          <a:bodyPr wrap="none" lIns="0" tIns="0" rIns="0" bIns="0" rtlCol="0" anchor="t"/>
          <a:lstStyle/>
          <a:p>
            <a:r>
              <a:rPr lang="en-IN" sz="2400" b="1" dirty="0">
                <a:solidFill>
                  <a:schemeClr val="accent1">
                    <a:lumMod val="50000"/>
                  </a:schemeClr>
                </a:solidFill>
              </a:rPr>
              <a:t>Insights and Improvement</a:t>
            </a:r>
          </a:p>
        </p:txBody>
      </p:sp>
      <p:sp>
        <p:nvSpPr>
          <p:cNvPr id="21" name="Text 12">
            <a:extLst>
              <a:ext uri="{FF2B5EF4-FFF2-40B4-BE49-F238E27FC236}">
                <a16:creationId xmlns:a16="http://schemas.microsoft.com/office/drawing/2014/main" id="{CA2722B1-43C8-FEE1-7133-5E18064F51BC}"/>
              </a:ext>
            </a:extLst>
          </p:cNvPr>
          <p:cNvSpPr/>
          <p:nvPr/>
        </p:nvSpPr>
        <p:spPr>
          <a:xfrm>
            <a:off x="5363022" y="6922931"/>
            <a:ext cx="8527202" cy="790099"/>
          </a:xfrm>
          <a:prstGeom prst="rect">
            <a:avLst/>
          </a:prstGeom>
          <a:noFill/>
          <a:ln/>
        </p:spPr>
        <p:txBody>
          <a:bodyPr wrap="square" lIns="0" tIns="0" rIns="0" bIns="0" rtlCol="0" anchor="t"/>
          <a:lstStyle/>
          <a:p>
            <a:pPr marL="0" indent="0">
              <a:lnSpc>
                <a:spcPts val="3100"/>
              </a:lnSpc>
              <a:buNone/>
            </a:pPr>
            <a:r>
              <a:rPr lang="en-US" sz="1900" dirty="0">
                <a:solidFill>
                  <a:srgbClr val="333F70"/>
                </a:solidFill>
                <a:ea typeface="Open Sans" pitchFamily="34" charset="-122"/>
                <a:cs typeface="Open Sans" pitchFamily="34" charset="-120"/>
              </a:rPr>
              <a:t>Helps users evaluate their sleep habits and make informed decisions for better sleep health.</a:t>
            </a: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a:p>
            <a:pPr marL="0" indent="0">
              <a:lnSpc>
                <a:spcPts val="3100"/>
              </a:lnSpc>
              <a:buNone/>
            </a:pPr>
            <a:endParaRPr lang="en-US" sz="1900"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631373"/>
          </a:xfrm>
          <a:prstGeom prst="rect">
            <a:avLst/>
          </a:prstGeom>
        </p:spPr>
      </p:pic>
      <p:sp>
        <p:nvSpPr>
          <p:cNvPr id="3" name="Text 0"/>
          <p:cNvSpPr/>
          <p:nvPr/>
        </p:nvSpPr>
        <p:spPr>
          <a:xfrm>
            <a:off x="677000" y="1844494"/>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33F70"/>
                </a:solidFill>
                <a:ea typeface="Unbounded Bold" pitchFamily="34" charset="-122"/>
                <a:cs typeface="Unbounded Bold" pitchFamily="34" charset="-120"/>
              </a:rPr>
              <a:t>Description</a:t>
            </a:r>
            <a:endParaRPr lang="en-US" sz="4850" dirty="0"/>
          </a:p>
        </p:txBody>
      </p:sp>
      <p:sp>
        <p:nvSpPr>
          <p:cNvPr id="4" name="Text 1"/>
          <p:cNvSpPr/>
          <p:nvPr/>
        </p:nvSpPr>
        <p:spPr>
          <a:xfrm>
            <a:off x="677000" y="2864426"/>
            <a:ext cx="12902327" cy="4648202"/>
          </a:xfrm>
          <a:prstGeom prst="rect">
            <a:avLst/>
          </a:prstGeom>
          <a:noFill/>
          <a:ln/>
        </p:spPr>
        <p:txBody>
          <a:bodyPr wrap="square" lIns="0" tIns="0" rIns="0" bIns="0" rtlCol="0" anchor="t"/>
          <a:lstStyle/>
          <a:p>
            <a:pPr marL="342900" indent="-342900" algn="just">
              <a:buFont typeface="Arial" panose="020B0604020202020204" pitchFamily="34" charset="0"/>
              <a:buChar char="•"/>
            </a:pPr>
            <a:r>
              <a:rPr lang="en-US" sz="2000" dirty="0">
                <a:solidFill>
                  <a:schemeClr val="accent1">
                    <a:lumMod val="50000"/>
                  </a:schemeClr>
                </a:solidFill>
                <a:ea typeface="Open Sans" panose="020B0606030504020204" pitchFamily="34" charset="0"/>
                <a:cs typeface="Open Sans" panose="020B0606030504020204" pitchFamily="34" charset="0"/>
              </a:rPr>
              <a:t>The Sleep Tracker app is a mobile tool designed to help people get a better night's rest by giving them insights into their sleep patterns. Built with Android Jetpack Compose, the app provides an easy way to track sleep duration, rate sleep quality, and see an analysis of past sleep sessions, all in one place. </a:t>
            </a:r>
          </a:p>
          <a:p>
            <a:pPr algn="just"/>
            <a:endParaRPr lang="en-US" sz="2000" dirty="0">
              <a:solidFill>
                <a:schemeClr val="accent1">
                  <a:lumMod val="50000"/>
                </a:schemeClr>
              </a:solidFill>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000" dirty="0">
                <a:solidFill>
                  <a:schemeClr val="accent1">
                    <a:lumMod val="50000"/>
                  </a:schemeClr>
                </a:solidFill>
                <a:ea typeface="Open Sans" panose="020B0606030504020204" pitchFamily="34" charset="0"/>
                <a:cs typeface="Open Sans" panose="020B0606030504020204" pitchFamily="34" charset="0"/>
              </a:rPr>
              <a:t>Here’s how it works: when users are ready to go to bed, they start a timer that keeps running until they wake up. This feature runs quietly in the background so users don’t have to worry about interruptions. In the morning, they can rate how well they slept, which helps the app build a profile of their sleep quality over time. By analyzing this data, the Sleep Tracker app provides personalized insights, showing trends in sleep duration and quality that users can use to identify any patterns or habits affecting their rest.</a:t>
            </a:r>
          </a:p>
          <a:p>
            <a:pPr algn="just"/>
            <a:endParaRPr lang="en-US" sz="2000" dirty="0">
              <a:solidFill>
                <a:schemeClr val="accent1">
                  <a:lumMod val="50000"/>
                </a:schemeClr>
              </a:solidFill>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2000" dirty="0">
                <a:solidFill>
                  <a:schemeClr val="accent1">
                    <a:lumMod val="50000"/>
                  </a:schemeClr>
                </a:solidFill>
                <a:ea typeface="Open Sans" panose="020B0606030504020204" pitchFamily="34" charset="0"/>
                <a:cs typeface="Open Sans" panose="020B0606030504020204" pitchFamily="34" charset="0"/>
              </a:rPr>
              <a:t> The app is designed to be simple and intuitive, making it easy to set up and use. With Jetpack Compose powering the interface, it’s modern, responsive, and looks great on any screen. Behind the scenes, features like </a:t>
            </a:r>
            <a:r>
              <a:rPr lang="en-US" sz="2000" dirty="0" err="1">
                <a:solidFill>
                  <a:schemeClr val="accent1">
                    <a:lumMod val="50000"/>
                  </a:schemeClr>
                </a:solidFill>
                <a:ea typeface="Open Sans" panose="020B0606030504020204" pitchFamily="34" charset="0"/>
                <a:cs typeface="Open Sans" panose="020B0606030504020204" pitchFamily="34" charset="0"/>
              </a:rPr>
              <a:t>ViewModel</a:t>
            </a:r>
            <a:r>
              <a:rPr lang="en-US" sz="2000" dirty="0">
                <a:solidFill>
                  <a:schemeClr val="accent1">
                    <a:lumMod val="50000"/>
                  </a:schemeClr>
                </a:solidFill>
                <a:ea typeface="Open Sans" panose="020B0606030504020204" pitchFamily="34" charset="0"/>
                <a:cs typeface="Open Sans" panose="020B0606030504020204" pitchFamily="34" charset="0"/>
              </a:rPr>
              <a:t> and Repository layers keep the app running smoothly and handling data reliably, even in the background. For anyone looking to better understand their sleep and develop healthier habits, the Sleep Tracker app offers a practical and accessible solution.</a:t>
            </a:r>
            <a:endParaRPr lang="en-US" sz="1900" dirty="0">
              <a:solidFill>
                <a:schemeClr val="accent1">
                  <a:lumMod val="50000"/>
                </a:schemeClr>
              </a:solidFill>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70173B26-EE52-19D0-AEF3-3E24742BB5E1}"/>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2759" y="241415"/>
            <a:ext cx="7415927" cy="735330"/>
          </a:xfrm>
          <a:prstGeom prst="rect">
            <a:avLst/>
          </a:prstGeom>
          <a:noFill/>
          <a:ln/>
        </p:spPr>
        <p:txBody>
          <a:bodyPr wrap="square" lIns="0" tIns="0" rIns="0" bIns="0" rtlCol="0" anchor="t"/>
          <a:lstStyle/>
          <a:p>
            <a:pPr marL="0" indent="0">
              <a:lnSpc>
                <a:spcPts val="6050"/>
              </a:lnSpc>
              <a:buNone/>
            </a:pPr>
            <a:r>
              <a:rPr lang="en-US" sz="4800" b="1" dirty="0">
                <a:solidFill>
                  <a:srgbClr val="333F70"/>
                </a:solidFill>
                <a:ea typeface="Unbounded Bold" pitchFamily="34" charset="-122"/>
              </a:rPr>
              <a:t>CODE (ACTIVITY MAIN)</a:t>
            </a:r>
            <a:endParaRPr lang="en-US" sz="4800" dirty="0"/>
          </a:p>
        </p:txBody>
      </p:sp>
      <p:sp>
        <p:nvSpPr>
          <p:cNvPr id="4" name="Text 1"/>
          <p:cNvSpPr/>
          <p:nvPr/>
        </p:nvSpPr>
        <p:spPr>
          <a:xfrm>
            <a:off x="6350438" y="1162417"/>
            <a:ext cx="7415927" cy="7046704"/>
          </a:xfrm>
          <a:prstGeom prst="rect">
            <a:avLst/>
          </a:prstGeom>
          <a:noFill/>
          <a:ln/>
        </p:spPr>
        <p:txBody>
          <a:bodyPr wrap="square" lIns="0" tIns="0" rIns="0" bIns="0" rtlCol="0" anchor="t"/>
          <a:lstStyle/>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package </a:t>
            </a:r>
            <a:r>
              <a:rPr lang="en-US" kern="100" dirty="0" err="1">
                <a:solidFill>
                  <a:schemeClr val="accent1">
                    <a:lumMod val="50000"/>
                  </a:schemeClr>
                </a:solidFill>
                <a:effectLst/>
                <a:ea typeface="Calibri" panose="020F0502020204030204" pitchFamily="34" charset="0"/>
                <a:cs typeface="Latha" panose="02000400000000000000" pitchFamily="2"/>
              </a:rPr>
              <a:t>com.example.projectone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android.content.Context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android.content.Intent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android.icu.text.SimpleDateFormat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android.os.Bundle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androidx.activity.ComponentActivity</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androidx.activity.compose.setContent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androidx.compose.foundation.Image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androidx.compose.foundation.layout.*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androidx.compose.material.Button</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androidx.compose.material.MaterialTheme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androidx.compose.material.Surface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androidx.compose.material.Text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androidx.compose.runtime.*</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androidx.compose.ui.Alignment</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androidx.compose.ui.Modifier</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androidx.compose.ui.draw.alpha</a:t>
            </a:r>
            <a:endParaRPr lang="en-IN"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kern="100" dirty="0">
                <a:solidFill>
                  <a:schemeClr val="accent1">
                    <a:lumMod val="50000"/>
                  </a:schemeClr>
                </a:solidFill>
                <a:effectLst/>
                <a:ea typeface="Calibri" panose="020F0502020204030204" pitchFamily="34" charset="0"/>
                <a:cs typeface="Latha" panose="02000400000000000000" pitchFamily="2"/>
              </a:rPr>
              <a:t>import </a:t>
            </a:r>
            <a:r>
              <a:rPr lang="en-US" kern="100" dirty="0" err="1">
                <a:solidFill>
                  <a:schemeClr val="accent1">
                    <a:lumMod val="50000"/>
                  </a:schemeClr>
                </a:solidFill>
                <a:effectLst/>
                <a:ea typeface="Calibri" panose="020F0502020204030204" pitchFamily="34" charset="0"/>
                <a:cs typeface="Latha" panose="02000400000000000000" pitchFamily="2"/>
              </a:rPr>
              <a:t>androidx.compose.ui.layout.ContentScale</a:t>
            </a:r>
            <a:endParaRPr lang="en-US"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androidx.compose.ui.res.painterResource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C49F98DC-D66C-2DDE-993A-3098F32B7D24}"/>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7797-924E-69DF-44A8-49ED87EBC2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2E6CFA-1522-BE34-6671-636F693BF8A9}"/>
              </a:ext>
            </a:extLst>
          </p:cNvPr>
          <p:cNvPicPr>
            <a:picLocks noChangeAspect="1"/>
          </p:cNvPicPr>
          <p:nvPr/>
        </p:nvPicPr>
        <p:blipFill>
          <a:blip r:embed="rId3"/>
          <a:stretch>
            <a:fillRect/>
          </a:stretch>
        </p:blipFill>
        <p:spPr>
          <a:xfrm>
            <a:off x="0" y="-10241"/>
            <a:ext cx="5486400" cy="8229600"/>
          </a:xfrm>
          <a:prstGeom prst="rect">
            <a:avLst/>
          </a:prstGeom>
        </p:spPr>
      </p:pic>
      <p:sp>
        <p:nvSpPr>
          <p:cNvPr id="4" name="Text 1">
            <a:extLst>
              <a:ext uri="{FF2B5EF4-FFF2-40B4-BE49-F238E27FC236}">
                <a16:creationId xmlns:a16="http://schemas.microsoft.com/office/drawing/2014/main" id="{E7AAD3ED-E371-7EEF-3C1F-4610C69A9792}"/>
              </a:ext>
            </a:extLst>
          </p:cNvPr>
          <p:cNvSpPr/>
          <p:nvPr/>
        </p:nvSpPr>
        <p:spPr>
          <a:xfrm>
            <a:off x="5972759" y="-1"/>
            <a:ext cx="7415927" cy="8209121"/>
          </a:xfrm>
          <a:prstGeom prst="rect">
            <a:avLst/>
          </a:prstGeom>
          <a:noFill/>
          <a:ln/>
        </p:spPr>
        <p:txBody>
          <a:bodyPr wrap="square" lIns="0" tIns="0" rIns="0" bIns="0" rtlCol="0" anchor="t"/>
          <a:lstStyle/>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androidx.compose.ui.unit.dp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androidx.core.content.ContextCompat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a:t>
            </a:r>
            <a:r>
              <a:rPr lang="en-US" sz="1800" kern="100" dirty="0" err="1">
                <a:solidFill>
                  <a:schemeClr val="accent1">
                    <a:lumMod val="50000"/>
                  </a:schemeClr>
                </a:solidFill>
                <a:effectLst/>
                <a:ea typeface="Calibri" panose="020F0502020204030204" pitchFamily="34" charset="0"/>
                <a:cs typeface="Latha" panose="02000400000000000000" pitchFamily="2"/>
              </a:rPr>
              <a:t>com.example.projectone.ui.theme.ProjectOneTheme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import java.util.*</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class </a:t>
            </a:r>
            <a:r>
              <a:rPr lang="en-US" sz="1800" kern="100" dirty="0" err="1">
                <a:solidFill>
                  <a:schemeClr val="accent1">
                    <a:lumMod val="50000"/>
                  </a:schemeClr>
                </a:solidFill>
                <a:effectLst/>
                <a:ea typeface="Calibri" panose="020F0502020204030204" pitchFamily="34" charset="0"/>
                <a:cs typeface="Latha" panose="02000400000000000000" pitchFamily="2"/>
              </a:rPr>
              <a:t>MainActivity</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ComponentActivity</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private </a:t>
            </a:r>
            <a:r>
              <a:rPr lang="en-US" sz="1800" kern="100" dirty="0" err="1">
                <a:solidFill>
                  <a:schemeClr val="accent1">
                    <a:lumMod val="50000"/>
                  </a:schemeClr>
                </a:solidFill>
                <a:effectLst/>
                <a:ea typeface="Calibri" panose="020F0502020204030204" pitchFamily="34" charset="0"/>
                <a:cs typeface="Latha" panose="02000400000000000000" pitchFamily="2"/>
              </a:rPr>
              <a:t>lateinit</a:t>
            </a:r>
            <a:r>
              <a:rPr lang="en-US" sz="1800" kern="100" dirty="0">
                <a:solidFill>
                  <a:schemeClr val="accent1">
                    <a:lumMod val="50000"/>
                  </a:schemeClr>
                </a:solidFill>
                <a:effectLst/>
                <a:ea typeface="Calibri" panose="020F0502020204030204" pitchFamily="34" charset="0"/>
                <a:cs typeface="Latha" panose="02000400000000000000" pitchFamily="2"/>
              </a:rPr>
              <a:t> var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TimeLogDatabaseHelper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override fun </a:t>
            </a:r>
            <a:r>
              <a:rPr lang="en-US" sz="1800" kern="100" dirty="0" err="1">
                <a:solidFill>
                  <a:schemeClr val="accent1">
                    <a:lumMod val="50000"/>
                  </a:schemeClr>
                </a:solidFill>
                <a:effectLst/>
                <a:ea typeface="Calibri" panose="020F0502020204030204" pitchFamily="34" charset="0"/>
                <a:cs typeface="Latha" panose="02000400000000000000" pitchFamily="2"/>
              </a:rPr>
              <a:t>onCreate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savedInstanceState</a:t>
            </a:r>
            <a:r>
              <a:rPr lang="en-US" sz="1800" kern="100" dirty="0">
                <a:solidFill>
                  <a:schemeClr val="accent1">
                    <a:lumMod val="50000"/>
                  </a:schemeClr>
                </a:solidFill>
                <a:effectLst/>
                <a:ea typeface="Calibri" panose="020F0502020204030204" pitchFamily="34" charset="0"/>
                <a:cs typeface="Latha" panose="02000400000000000000" pitchFamily="2"/>
              </a:rPr>
              <a:t>: Bundle?)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super.onCreate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savedInstanceState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TimeLogDatabaseHelper</a:t>
            </a:r>
            <a:r>
              <a:rPr lang="en-US" sz="1800" kern="100" dirty="0">
                <a:solidFill>
                  <a:schemeClr val="accent1">
                    <a:lumMod val="50000"/>
                  </a:schemeClr>
                </a:solidFill>
                <a:effectLst/>
                <a:ea typeface="Calibri" panose="020F0502020204030204" pitchFamily="34" charset="0"/>
                <a:cs typeface="Latha" panose="02000400000000000000" pitchFamily="2"/>
              </a:rPr>
              <a:t>(this)</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databaseHelper.deleteAllData</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setContent</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ProjectOneTheme</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Surface(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Modifier.fillMaxSize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color = </a:t>
            </a:r>
            <a:r>
              <a:rPr lang="en-US" sz="1800" kern="100" dirty="0" err="1">
                <a:solidFill>
                  <a:schemeClr val="accent1">
                    <a:lumMod val="50000"/>
                  </a:schemeClr>
                </a:solidFill>
                <a:effectLst/>
                <a:ea typeface="Calibri" panose="020F0502020204030204" pitchFamily="34" charset="0"/>
                <a:cs typeface="Latha" panose="02000400000000000000" pitchFamily="2"/>
              </a:rPr>
              <a:t>MaterialTheme.colors.background</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MyScreen</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this,databaseHelper</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  }}</a:t>
            </a: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@Composable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fun </a:t>
            </a:r>
            <a:r>
              <a:rPr lang="en-US" sz="1800" kern="100" dirty="0" err="1">
                <a:solidFill>
                  <a:schemeClr val="accent1">
                    <a:lumMod val="50000"/>
                  </a:schemeClr>
                </a:solidFill>
                <a:effectLst/>
                <a:ea typeface="Calibri" panose="020F0502020204030204" pitchFamily="34" charset="0"/>
                <a:cs typeface="Latha" panose="02000400000000000000" pitchFamily="2"/>
              </a:rPr>
              <a:t>MyScreen</a:t>
            </a:r>
            <a:r>
              <a:rPr lang="en-US" sz="1800" kern="100" dirty="0">
                <a:solidFill>
                  <a:schemeClr val="accent1">
                    <a:lumMod val="50000"/>
                  </a:schemeClr>
                </a:solidFill>
                <a:effectLst/>
                <a:ea typeface="Calibri" panose="020F0502020204030204" pitchFamily="34" charset="0"/>
                <a:cs typeface="Latha" panose="02000400000000000000" pitchFamily="2"/>
              </a:rPr>
              <a:t>(context: Context,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TimeLogDatabaseHelper</a:t>
            </a:r>
            <a:r>
              <a:rPr lang="en-US" sz="1800" kern="100" dirty="0">
                <a:solidFill>
                  <a:schemeClr val="accent1">
                    <a:lumMod val="50000"/>
                  </a:schemeClr>
                </a:solidFill>
                <a:effectLst/>
                <a:ea typeface="Calibri" panose="020F0502020204030204" pitchFamily="34" charset="0"/>
                <a:cs typeface="Latha" panose="02000400000000000000" pitchFamily="2"/>
              </a:rPr>
              <a:t>) {</a:t>
            </a:r>
          </a:p>
          <a:p>
            <a:pPr>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var </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 by remember { </a:t>
            </a:r>
            <a:r>
              <a:rPr lang="en-US" sz="1800" kern="100" dirty="0" err="1">
                <a:solidFill>
                  <a:schemeClr val="accent1">
                    <a:lumMod val="50000"/>
                  </a:schemeClr>
                </a:solidFill>
                <a:effectLst/>
                <a:ea typeface="Calibri" panose="020F0502020204030204" pitchFamily="34" charset="0"/>
                <a:cs typeface="Latha" panose="02000400000000000000" pitchFamily="2"/>
              </a:rPr>
              <a:t>mutableStateOf</a:t>
            </a:r>
            <a:r>
              <a:rPr lang="en-US" sz="1800" kern="100" dirty="0">
                <a:solidFill>
                  <a:schemeClr val="accent1">
                    <a:lumMod val="50000"/>
                  </a:schemeClr>
                </a:solidFill>
                <a:effectLst/>
                <a:ea typeface="Calibri" panose="020F0502020204030204" pitchFamily="34" charset="0"/>
                <a:cs typeface="Latha" panose="02000400000000000000" pitchFamily="2"/>
              </a:rPr>
              <a:t>(0L) }</a:t>
            </a:r>
          </a:p>
          <a:p>
            <a:pPr>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var </a:t>
            </a:r>
            <a:r>
              <a:rPr lang="en-US" sz="1800" kern="100" dirty="0" err="1">
                <a:solidFill>
                  <a:schemeClr val="accent1">
                    <a:lumMod val="50000"/>
                  </a:schemeClr>
                </a:solidFill>
                <a:effectLst/>
                <a:ea typeface="Calibri" panose="020F0502020204030204" pitchFamily="34" charset="0"/>
                <a:cs typeface="Latha" panose="02000400000000000000" pitchFamily="2"/>
              </a:rPr>
              <a:t>elapsedTime</a:t>
            </a:r>
            <a:r>
              <a:rPr lang="en-US" sz="1800" kern="100" dirty="0">
                <a:solidFill>
                  <a:schemeClr val="accent1">
                    <a:lumMod val="50000"/>
                  </a:schemeClr>
                </a:solidFill>
                <a:effectLst/>
                <a:ea typeface="Calibri" panose="020F0502020204030204" pitchFamily="34" charset="0"/>
                <a:cs typeface="Latha" panose="02000400000000000000" pitchFamily="2"/>
              </a:rPr>
              <a:t> by remember { </a:t>
            </a:r>
            <a:r>
              <a:rPr lang="en-US" sz="1800" kern="100" dirty="0" err="1">
                <a:solidFill>
                  <a:schemeClr val="accent1">
                    <a:lumMod val="50000"/>
                  </a:schemeClr>
                </a:solidFill>
                <a:effectLst/>
                <a:ea typeface="Calibri" panose="020F0502020204030204" pitchFamily="34" charset="0"/>
                <a:cs typeface="Latha" panose="02000400000000000000" pitchFamily="2"/>
              </a:rPr>
              <a:t>mutableStateOf</a:t>
            </a:r>
            <a:r>
              <a:rPr lang="en-US" sz="1800" kern="100" dirty="0">
                <a:solidFill>
                  <a:schemeClr val="accent1">
                    <a:lumMod val="50000"/>
                  </a:schemeClr>
                </a:solidFill>
                <a:effectLst/>
                <a:ea typeface="Calibri" panose="020F0502020204030204" pitchFamily="34" charset="0"/>
                <a:cs typeface="Latha" panose="02000400000000000000" pitchFamily="2"/>
              </a:rPr>
              <a:t>(0L) }</a:t>
            </a:r>
          </a:p>
          <a:p>
            <a:pPr>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F4164ABE-5D10-7284-608E-86E8888C9CBC}"/>
              </a:ext>
            </a:extLst>
          </p:cNvPr>
          <p:cNvSpPr/>
          <p:nvPr/>
        </p:nvSpPr>
        <p:spPr>
          <a:xfrm>
            <a:off x="12032673" y="7813964"/>
            <a:ext cx="2483427" cy="3120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bg1"/>
                </a:solidFill>
              </a:ln>
              <a:solidFill>
                <a:schemeClr val="bg1"/>
              </a:solidFill>
            </a:endParaRPr>
          </a:p>
        </p:txBody>
      </p:sp>
    </p:spTree>
    <p:extLst>
      <p:ext uri="{BB962C8B-B14F-4D97-AF65-F5344CB8AC3E}">
        <p14:creationId xmlns:p14="http://schemas.microsoft.com/office/powerpoint/2010/main" val="218863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7F53-F7E4-E9DD-59DB-F593B3F94D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6317A3A-C6F4-C715-9A57-0C51894B9D83}"/>
              </a:ext>
            </a:extLst>
          </p:cNvPr>
          <p:cNvPicPr>
            <a:picLocks noChangeAspect="1"/>
          </p:cNvPicPr>
          <p:nvPr/>
        </p:nvPicPr>
        <p:blipFill>
          <a:blip r:embed="rId3"/>
          <a:stretch>
            <a:fillRect/>
          </a:stretch>
        </p:blipFill>
        <p:spPr>
          <a:xfrm>
            <a:off x="0" y="0"/>
            <a:ext cx="5486400" cy="8229600"/>
          </a:xfrm>
          <a:prstGeom prst="rect">
            <a:avLst/>
          </a:prstGeom>
        </p:spPr>
      </p:pic>
      <p:sp>
        <p:nvSpPr>
          <p:cNvPr id="4" name="Text 1">
            <a:extLst>
              <a:ext uri="{FF2B5EF4-FFF2-40B4-BE49-F238E27FC236}">
                <a16:creationId xmlns:a16="http://schemas.microsoft.com/office/drawing/2014/main" id="{3C6808CF-AA36-AE2D-B042-5DA933049AA7}"/>
              </a:ext>
            </a:extLst>
          </p:cNvPr>
          <p:cNvSpPr/>
          <p:nvPr/>
        </p:nvSpPr>
        <p:spPr>
          <a:xfrm>
            <a:off x="6080274" y="41320"/>
            <a:ext cx="7415927" cy="7813845"/>
          </a:xfrm>
          <a:prstGeom prst="rect">
            <a:avLst/>
          </a:prstGeom>
          <a:noFill/>
          <a:ln/>
        </p:spPr>
        <p:txBody>
          <a:bodyPr wrap="square" lIns="0" tIns="0" rIns="0" bIns="0" rtlCol="0" anchor="t"/>
          <a:lstStyle/>
          <a:p>
            <a:pPr>
              <a:lnSpc>
                <a:spcPct val="107000"/>
              </a:lnSpc>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var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by remember { </a:t>
            </a:r>
            <a:r>
              <a:rPr lang="en-US" sz="1800" kern="100" dirty="0" err="1">
                <a:solidFill>
                  <a:schemeClr val="accent1">
                    <a:lumMod val="50000"/>
                  </a:schemeClr>
                </a:solidFill>
                <a:effectLst/>
                <a:ea typeface="Calibri" panose="020F0502020204030204" pitchFamily="34" charset="0"/>
                <a:cs typeface="Latha" panose="02000400000000000000" pitchFamily="2"/>
              </a:rPr>
              <a:t>mutableStateOf</a:t>
            </a:r>
            <a:r>
              <a:rPr lang="en-US" sz="1800" kern="100" dirty="0">
                <a:solidFill>
                  <a:schemeClr val="accent1">
                    <a:lumMod val="50000"/>
                  </a:schemeClr>
                </a:solidFill>
                <a:effectLst/>
                <a:ea typeface="Calibri" panose="020F0502020204030204" pitchFamily="34" charset="0"/>
                <a:cs typeface="Latha" panose="02000400000000000000" pitchFamily="2"/>
              </a:rPr>
              <a:t>(false)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imageModifier</a:t>
            </a:r>
            <a:r>
              <a:rPr lang="en-US" sz="1800" kern="100" dirty="0">
                <a:solidFill>
                  <a:schemeClr val="accent1">
                    <a:lumMod val="50000"/>
                  </a:schemeClr>
                </a:solidFill>
                <a:effectLst/>
                <a:ea typeface="Calibri" panose="020F0502020204030204" pitchFamily="34" charset="0"/>
                <a:cs typeface="Latha" panose="02000400000000000000" pitchFamily="2"/>
              </a:rPr>
              <a:t> = Modifier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Image(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painterResource</a:t>
            </a:r>
            <a:r>
              <a:rPr lang="en-US" sz="1800" kern="100" dirty="0">
                <a:solidFill>
                  <a:schemeClr val="accent1">
                    <a:lumMod val="50000"/>
                  </a:schemeClr>
                </a:solidFill>
                <a:effectLst/>
                <a:ea typeface="Calibri" panose="020F0502020204030204" pitchFamily="34" charset="0"/>
                <a:cs typeface="Latha" panose="02000400000000000000" pitchFamily="2"/>
              </a:rPr>
              <a:t>(id = </a:t>
            </a:r>
            <a:r>
              <a:rPr lang="en-US" sz="1800" kern="100" dirty="0" err="1">
                <a:solidFill>
                  <a:schemeClr val="accent1">
                    <a:lumMod val="50000"/>
                  </a:schemeClr>
                </a:solidFill>
                <a:effectLst/>
                <a:ea typeface="Calibri" panose="020F0502020204030204" pitchFamily="34" charset="0"/>
                <a:cs typeface="Latha" panose="02000400000000000000" pitchFamily="2"/>
              </a:rPr>
              <a:t>R.drawable.sleeptracking</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contentScale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ContentScale.FillHeight</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contentDescription</a:t>
            </a: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modifier = </a:t>
            </a:r>
            <a:r>
              <a:rPr lang="en-US" sz="1800" kern="100" dirty="0" err="1">
                <a:solidFill>
                  <a:schemeClr val="accent1">
                    <a:lumMod val="50000"/>
                  </a:schemeClr>
                </a:solidFill>
                <a:effectLst/>
                <a:ea typeface="Calibri" panose="020F0502020204030204" pitchFamily="34" charset="0"/>
                <a:cs typeface="Latha" panose="02000400000000000000" pitchFamily="2"/>
              </a:rPr>
              <a:t>imageModifier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.alpha(0.3F),</a:t>
            </a: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Column(</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Modifier.fillMaxSize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horizontalAlignment</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Alignment.CenterHorizontally</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verticalArrangement</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Arrangement.Center</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if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Button(</a:t>
            </a:r>
            <a:r>
              <a:rPr lang="en-US" sz="1800" kern="100" dirty="0" err="1">
                <a:solidFill>
                  <a:schemeClr val="accent1">
                    <a:lumMod val="50000"/>
                  </a:schemeClr>
                </a:solidFill>
                <a:effectLst/>
                <a:ea typeface="Calibri" panose="020F0502020204030204" pitchFamily="34" charset="0"/>
                <a:cs typeface="Latha" panose="02000400000000000000" pitchFamily="2"/>
              </a:rPr>
              <a:t>onClick</a:t>
            </a: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System.currentTimeMillis</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 true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p>
          <a:p>
            <a:pPr>
              <a:lnSpc>
                <a:spcPct val="107000"/>
              </a:lnSpc>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Text("Start")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8B234F82-21DB-6333-4DEE-481AA4359D48}"/>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267157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277701" y="124750"/>
            <a:ext cx="7415927" cy="7938536"/>
          </a:xfrm>
          <a:prstGeom prst="rect">
            <a:avLst/>
          </a:prstGeom>
          <a:noFill/>
          <a:ln/>
        </p:spPr>
        <p:txBody>
          <a:bodyPr wrap="square" lIns="0" tIns="0" rIns="0" bIns="0" rtlCol="0" anchor="t"/>
          <a:lstStyle/>
          <a:p>
            <a:pPr>
              <a:lnSpc>
                <a:spcPct val="107000"/>
              </a:lnSpc>
              <a:spcAft>
                <a:spcPts val="800"/>
              </a:spcAft>
            </a:pPr>
            <a:r>
              <a:rPr lang="en-US" kern="100" dirty="0">
                <a:solidFill>
                  <a:schemeClr val="accent1">
                    <a:lumMod val="50000"/>
                  </a:schemeClr>
                </a:solidFill>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databaseHelper.addTimeLog</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else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Button(</a:t>
            </a:r>
            <a:r>
              <a:rPr lang="en-US" sz="1800" kern="100" dirty="0" err="1">
                <a:solidFill>
                  <a:schemeClr val="accent1">
                    <a:lumMod val="50000"/>
                  </a:schemeClr>
                </a:solidFill>
                <a:effectLst/>
                <a:ea typeface="Calibri" panose="020F0502020204030204" pitchFamily="34" charset="0"/>
                <a:cs typeface="Latha" panose="02000400000000000000" pitchFamily="2"/>
              </a:rPr>
              <a:t>onClick</a:t>
            </a: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elapsedTime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System.currentTimeMillis</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isRunning</a:t>
            </a:r>
            <a:r>
              <a:rPr lang="en-US" sz="1800" kern="100" dirty="0">
                <a:solidFill>
                  <a:schemeClr val="accent1">
                    <a:lumMod val="50000"/>
                  </a:schemeClr>
                </a:solidFill>
                <a:effectLst/>
                <a:ea typeface="Calibri" panose="020F0502020204030204" pitchFamily="34" charset="0"/>
                <a:cs typeface="Latha" panose="02000400000000000000" pitchFamily="2"/>
              </a:rPr>
              <a:t> = false</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Text("Stop")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databaseHelper.addTimeLog</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elapsedTime,startTime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Spacer(modifier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Modifier.height</a:t>
            </a:r>
            <a:r>
              <a:rPr lang="en-US" sz="1800" kern="100" dirty="0">
                <a:solidFill>
                  <a:schemeClr val="accent1">
                    <a:lumMod val="50000"/>
                  </a:schemeClr>
                </a:solidFill>
                <a:effectLst/>
                <a:ea typeface="Calibri" panose="020F0502020204030204" pitchFamily="34" charset="0"/>
                <a:cs typeface="Latha" panose="02000400000000000000" pitchFamily="2"/>
              </a:rPr>
              <a:t>(16.dp))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Text(text = "Elapsed Time: ${</a:t>
            </a:r>
            <a:r>
              <a:rPr lang="en-US" sz="1800" kern="100" dirty="0" err="1">
                <a:solidFill>
                  <a:schemeClr val="accent1">
                    <a:lumMod val="50000"/>
                  </a:schemeClr>
                </a:solidFill>
                <a:effectLst/>
                <a:ea typeface="Calibri" panose="020F0502020204030204" pitchFamily="34" charset="0"/>
                <a:cs typeface="Latha" panose="02000400000000000000" pitchFamily="2"/>
              </a:rPr>
              <a:t>formatTime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elapsedTime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startTime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Spacer(modifier = </a:t>
            </a:r>
            <a:r>
              <a:rPr lang="en-US" sz="1800" kern="100" dirty="0" err="1">
                <a:solidFill>
                  <a:schemeClr val="accent1">
                    <a:lumMod val="50000"/>
                  </a:schemeClr>
                </a:solidFill>
                <a:effectLst/>
                <a:ea typeface="Calibri" panose="020F0502020204030204" pitchFamily="34" charset="0"/>
                <a:cs typeface="Latha" panose="02000400000000000000" pitchFamily="2"/>
              </a:rPr>
              <a:t>Modifier.height</a:t>
            </a:r>
            <a:r>
              <a:rPr lang="en-US" sz="1800" kern="100" dirty="0">
                <a:solidFill>
                  <a:schemeClr val="accent1">
                    <a:lumMod val="50000"/>
                  </a:schemeClr>
                </a:solidFill>
                <a:effectLst/>
                <a:ea typeface="Calibri" panose="020F0502020204030204" pitchFamily="34" charset="0"/>
                <a:cs typeface="Latha" panose="02000400000000000000" pitchFamily="2"/>
              </a:rPr>
              <a:t>(16.dp))</a:t>
            </a: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Latha" panose="02000400000000000000" pitchFamily="2"/>
              </a:rPr>
              <a:t> </a:t>
            </a:r>
            <a:r>
              <a:rPr lang="en-US" sz="1800" kern="100" dirty="0">
                <a:solidFill>
                  <a:schemeClr val="accent1">
                    <a:lumMod val="50000"/>
                  </a:schemeClr>
                </a:solidFill>
                <a:effectLst/>
                <a:ea typeface="Calibri" panose="020F0502020204030204" pitchFamily="34" charset="0"/>
                <a:cs typeface="Latha" panose="02000400000000000000" pitchFamily="2"/>
              </a:rPr>
              <a:t>Button(</a:t>
            </a:r>
            <a:r>
              <a:rPr lang="en-US" sz="1800" kern="100" dirty="0" err="1">
                <a:solidFill>
                  <a:schemeClr val="accent1">
                    <a:lumMod val="50000"/>
                  </a:schemeClr>
                </a:solidFill>
                <a:effectLst/>
                <a:ea typeface="Calibri" panose="020F0502020204030204" pitchFamily="34" charset="0"/>
                <a:cs typeface="Latha" panose="02000400000000000000" pitchFamily="2"/>
              </a:rPr>
              <a:t>onClick</a:t>
            </a:r>
            <a:r>
              <a:rPr lang="en-US" sz="1800" kern="100" dirty="0">
                <a:solidFill>
                  <a:schemeClr val="accent1">
                    <a:lumMod val="50000"/>
                  </a:schemeClr>
                </a:solidFill>
                <a:effectLst/>
                <a:ea typeface="Calibri" panose="020F0502020204030204" pitchFamily="34" charset="0"/>
                <a:cs typeface="Latha" panose="02000400000000000000" pitchFamily="2"/>
              </a:rPr>
              <a:t> = { </a:t>
            </a:r>
            <a:r>
              <a:rPr lang="en-US" sz="1800" kern="100" dirty="0" err="1">
                <a:solidFill>
                  <a:schemeClr val="accent1">
                    <a:lumMod val="50000"/>
                  </a:schemeClr>
                </a:solidFill>
                <a:effectLst/>
                <a:ea typeface="Calibri" panose="020F0502020204030204" pitchFamily="34" charset="0"/>
                <a:cs typeface="Latha" panose="02000400000000000000" pitchFamily="2"/>
              </a:rPr>
              <a:t>context.startActivity</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Intent(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context,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TrackActivity</a:t>
            </a:r>
            <a:r>
              <a:rPr lang="en-US" sz="1800" kern="100" dirty="0">
                <a:solidFill>
                  <a:schemeClr val="accent1">
                    <a:lumMod val="50000"/>
                  </a:schemeClr>
                </a:solidFill>
                <a:effectLst/>
                <a:ea typeface="Calibri" panose="020F0502020204030204" pitchFamily="34" charset="0"/>
                <a:cs typeface="Latha" panose="02000400000000000000" pitchFamily="2"/>
              </a:rPr>
              <a:t>::class.java</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 }) {</a:t>
            </a:r>
            <a:endParaRPr lang="en-IN" sz="1800" b="1"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57F956E6-4C04-E689-7038-5A58FD6E2A2D}"/>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1F0F-2A11-3475-FF37-95ADDCA96DB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DB162D-0D9F-2423-C999-622C39B419DD}"/>
              </a:ext>
            </a:extLst>
          </p:cNvPr>
          <p:cNvPicPr>
            <a:picLocks noChangeAspect="1"/>
          </p:cNvPicPr>
          <p:nvPr/>
        </p:nvPicPr>
        <p:blipFill>
          <a:blip r:embed="rId3"/>
          <a:stretch>
            <a:fillRect/>
          </a:stretch>
        </p:blipFill>
        <p:spPr>
          <a:xfrm>
            <a:off x="0" y="0"/>
            <a:ext cx="5486400" cy="8229600"/>
          </a:xfrm>
          <a:prstGeom prst="rect">
            <a:avLst/>
          </a:prstGeom>
        </p:spPr>
      </p:pic>
      <p:sp>
        <p:nvSpPr>
          <p:cNvPr id="4" name="Text 1">
            <a:extLst>
              <a:ext uri="{FF2B5EF4-FFF2-40B4-BE49-F238E27FC236}">
                <a16:creationId xmlns:a16="http://schemas.microsoft.com/office/drawing/2014/main" id="{634B824E-218C-A734-905E-D0F19B1C4C31}"/>
              </a:ext>
            </a:extLst>
          </p:cNvPr>
          <p:cNvSpPr/>
          <p:nvPr/>
        </p:nvSpPr>
        <p:spPr>
          <a:xfrm>
            <a:off x="6277701" y="124750"/>
            <a:ext cx="7415927" cy="7938536"/>
          </a:xfrm>
          <a:prstGeom prst="rect">
            <a:avLst/>
          </a:prstGeom>
          <a:noFill/>
          <a:ln/>
        </p:spPr>
        <p:txBody>
          <a:bodyPr wrap="square" lIns="0" tIns="0" rIns="0" bIns="0" rtlCol="0" anchor="t"/>
          <a:lstStyle/>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Text(text = "Track Sleep")</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private fun </a:t>
            </a:r>
            <a:r>
              <a:rPr lang="en-US" sz="1800" kern="100" dirty="0" err="1">
                <a:solidFill>
                  <a:schemeClr val="accent1">
                    <a:lumMod val="50000"/>
                  </a:schemeClr>
                </a:solidFill>
                <a:effectLst/>
                <a:ea typeface="Calibri" panose="020F0502020204030204" pitchFamily="34" charset="0"/>
                <a:cs typeface="Latha" panose="02000400000000000000" pitchFamily="2"/>
              </a:rPr>
              <a:t>startTrackActivity</a:t>
            </a:r>
            <a:r>
              <a:rPr lang="en-US" sz="1800" kern="100" dirty="0">
                <a:solidFill>
                  <a:schemeClr val="accent1">
                    <a:lumMod val="50000"/>
                  </a:schemeClr>
                </a:solidFill>
                <a:effectLst/>
                <a:ea typeface="Calibri" panose="020F0502020204030204" pitchFamily="34" charset="0"/>
                <a:cs typeface="Latha" panose="02000400000000000000" pitchFamily="2"/>
              </a:rPr>
              <a:t>(context: Context)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intent = Intent(context, </a:t>
            </a:r>
            <a:r>
              <a:rPr lang="en-US" sz="1800" kern="100" dirty="0" err="1">
                <a:solidFill>
                  <a:schemeClr val="accent1">
                    <a:lumMod val="50000"/>
                  </a:schemeClr>
                </a:solidFill>
                <a:effectLst/>
                <a:ea typeface="Calibri" panose="020F0502020204030204" pitchFamily="34" charset="0"/>
                <a:cs typeface="Latha" panose="02000400000000000000" pitchFamily="2"/>
              </a:rPr>
              <a:t>TrackActivity</a:t>
            </a:r>
            <a:r>
              <a:rPr lang="en-US" sz="1800" kern="100" dirty="0">
                <a:solidFill>
                  <a:schemeClr val="accent1">
                    <a:lumMod val="50000"/>
                  </a:schemeClr>
                </a:solidFill>
                <a:effectLst/>
                <a:ea typeface="Calibri" panose="020F0502020204030204" pitchFamily="34" charset="0"/>
                <a:cs typeface="Latha" panose="02000400000000000000" pitchFamily="2"/>
              </a:rPr>
              <a:t>::class.java)</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ContextCompat.startActivity</a:t>
            </a:r>
            <a:r>
              <a:rPr lang="en-US" sz="1800" kern="100" dirty="0">
                <a:solidFill>
                  <a:schemeClr val="accent1">
                    <a:lumMod val="50000"/>
                  </a:schemeClr>
                </a:solidFill>
                <a:effectLst/>
                <a:ea typeface="Calibri" panose="020F0502020204030204" pitchFamily="34" charset="0"/>
                <a:cs typeface="Latha" panose="02000400000000000000" pitchFamily="2"/>
              </a:rPr>
              <a:t>(context, intent, null)</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fun </a:t>
            </a:r>
            <a:r>
              <a:rPr lang="en-US" sz="1800" kern="100" dirty="0" err="1">
                <a:solidFill>
                  <a:schemeClr val="accent1">
                    <a:lumMod val="50000"/>
                  </a:schemeClr>
                </a:solidFill>
                <a:effectLst/>
                <a:ea typeface="Calibri" panose="020F0502020204030204" pitchFamily="34" charset="0"/>
                <a:cs typeface="Latha" panose="02000400000000000000" pitchFamily="2"/>
              </a:rPr>
              <a:t>getCurrentDateTime</a:t>
            </a:r>
            <a:r>
              <a:rPr lang="en-US" sz="1800" kern="100" dirty="0">
                <a:solidFill>
                  <a:schemeClr val="accent1">
                    <a:lumMod val="50000"/>
                  </a:schemeClr>
                </a:solidFill>
                <a:effectLst/>
                <a:ea typeface="Calibri" panose="020F0502020204030204" pitchFamily="34" charset="0"/>
                <a:cs typeface="Latha" panose="02000400000000000000" pitchFamily="2"/>
              </a:rPr>
              <a:t>(): String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dateFormat</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SimpleDateFormat</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yyyy</a:t>
            </a:r>
            <a:r>
              <a:rPr lang="en-US" sz="1800" kern="100" dirty="0">
                <a:solidFill>
                  <a:schemeClr val="accent1">
                    <a:lumMod val="50000"/>
                  </a:schemeClr>
                </a:solidFill>
                <a:effectLst/>
                <a:ea typeface="Calibri" panose="020F0502020204030204" pitchFamily="34" charset="0"/>
                <a:cs typeface="Latha" panose="02000400000000000000" pitchFamily="2"/>
              </a:rPr>
              <a:t>-MM-dd </a:t>
            </a:r>
            <a:r>
              <a:rPr lang="en-US" sz="1800" kern="100" dirty="0" err="1">
                <a:solidFill>
                  <a:schemeClr val="accent1">
                    <a:lumMod val="50000"/>
                  </a:schemeClr>
                </a:solidFill>
                <a:effectLst/>
                <a:ea typeface="Calibri" panose="020F0502020204030204" pitchFamily="34" charset="0"/>
                <a:cs typeface="Latha" panose="02000400000000000000" pitchFamily="2"/>
              </a:rPr>
              <a:t>HH:mm:ss</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Locale.getDefault</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currentTime</a:t>
            </a:r>
            <a:r>
              <a:rPr lang="en-US" sz="1800" kern="100" dirty="0">
                <a:solidFill>
                  <a:schemeClr val="accent1">
                    <a:lumMod val="50000"/>
                  </a:schemeClr>
                </a:solidFill>
                <a:effectLst/>
                <a:ea typeface="Calibri" panose="020F0502020204030204" pitchFamily="34" charset="0"/>
                <a:cs typeface="Latha" panose="02000400000000000000" pitchFamily="2"/>
              </a:rPr>
              <a:t> = </a:t>
            </a:r>
            <a:r>
              <a:rPr lang="en-US" sz="1800" kern="100" dirty="0" err="1">
                <a:solidFill>
                  <a:schemeClr val="accent1">
                    <a:lumMod val="50000"/>
                  </a:schemeClr>
                </a:solidFill>
                <a:effectLst/>
                <a:ea typeface="Calibri" panose="020F0502020204030204" pitchFamily="34" charset="0"/>
                <a:cs typeface="Latha" panose="02000400000000000000" pitchFamily="2"/>
              </a:rPr>
              <a:t>System.currentTimeMillis</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return </a:t>
            </a:r>
            <a:r>
              <a:rPr lang="en-US" sz="1800" kern="100" dirty="0" err="1">
                <a:solidFill>
                  <a:schemeClr val="accent1">
                    <a:lumMod val="50000"/>
                  </a:schemeClr>
                </a:solidFill>
                <a:effectLst/>
                <a:ea typeface="Calibri" panose="020F0502020204030204" pitchFamily="34" charset="0"/>
                <a:cs typeface="Latha" panose="02000400000000000000" pitchFamily="2"/>
              </a:rPr>
              <a:t>dateFormat.format</a:t>
            </a:r>
            <a:r>
              <a:rPr lang="en-US" sz="1800" kern="100" dirty="0">
                <a:solidFill>
                  <a:schemeClr val="accent1">
                    <a:lumMod val="50000"/>
                  </a:schemeClr>
                </a:solidFill>
                <a:effectLst/>
                <a:ea typeface="Calibri" panose="020F0502020204030204" pitchFamily="34" charset="0"/>
                <a:cs typeface="Latha" panose="02000400000000000000" pitchFamily="2"/>
              </a:rPr>
              <a:t>(Date(</a:t>
            </a:r>
            <a:r>
              <a:rPr lang="en-US" sz="1800" kern="100" dirty="0" err="1">
                <a:solidFill>
                  <a:schemeClr val="accent1">
                    <a:lumMod val="50000"/>
                  </a:schemeClr>
                </a:solidFill>
                <a:effectLst/>
                <a:ea typeface="Calibri" panose="020F0502020204030204" pitchFamily="34" charset="0"/>
                <a:cs typeface="Latha" panose="02000400000000000000" pitchFamily="2"/>
              </a:rPr>
              <a:t>currentTime</a:t>
            </a: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fun </a:t>
            </a:r>
            <a:r>
              <a:rPr lang="en-US" sz="1800" kern="100" dirty="0" err="1">
                <a:solidFill>
                  <a:schemeClr val="accent1">
                    <a:lumMod val="50000"/>
                  </a:schemeClr>
                </a:solidFill>
                <a:effectLst/>
                <a:ea typeface="Calibri" panose="020F0502020204030204" pitchFamily="34" charset="0"/>
                <a:cs typeface="Latha" panose="02000400000000000000" pitchFamily="2"/>
              </a:rPr>
              <a:t>formatTime</a:t>
            </a:r>
            <a:r>
              <a:rPr lang="en-US" sz="1800" kern="100" dirty="0">
                <a:solidFill>
                  <a:schemeClr val="accent1">
                    <a:lumMod val="50000"/>
                  </a:schemeClr>
                </a:solidFill>
                <a:effectLst/>
                <a:ea typeface="Calibri" panose="020F0502020204030204" pitchFamily="34" charset="0"/>
                <a:cs typeface="Latha" panose="02000400000000000000" pitchFamily="2"/>
              </a:rPr>
              <a:t>(</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Long): String {</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hours = (</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 (1000 * 60 * 60)) % 24</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minutes = (</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 (1000 * 60)) % 60</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r>
              <a:rPr lang="en-US" sz="1800" kern="100" dirty="0" err="1">
                <a:solidFill>
                  <a:schemeClr val="accent1">
                    <a:lumMod val="50000"/>
                  </a:schemeClr>
                </a:solidFill>
                <a:effectLst/>
                <a:ea typeface="Calibri" panose="020F0502020204030204" pitchFamily="34" charset="0"/>
                <a:cs typeface="Latha" panose="02000400000000000000" pitchFamily="2"/>
              </a:rPr>
              <a:t>val</a:t>
            </a:r>
            <a:r>
              <a:rPr lang="en-US" sz="1800" kern="100" dirty="0">
                <a:solidFill>
                  <a:schemeClr val="accent1">
                    <a:lumMod val="50000"/>
                  </a:schemeClr>
                </a:solidFill>
                <a:effectLst/>
                <a:ea typeface="Calibri" panose="020F0502020204030204" pitchFamily="34" charset="0"/>
                <a:cs typeface="Latha" panose="02000400000000000000" pitchFamily="2"/>
              </a:rPr>
              <a:t> seconds = (</a:t>
            </a:r>
            <a:r>
              <a:rPr lang="en-US" sz="1800" kern="100" dirty="0" err="1">
                <a:solidFill>
                  <a:schemeClr val="accent1">
                    <a:lumMod val="50000"/>
                  </a:schemeClr>
                </a:solidFill>
                <a:effectLst/>
                <a:ea typeface="Calibri" panose="020F0502020204030204" pitchFamily="34" charset="0"/>
                <a:cs typeface="Latha" panose="02000400000000000000" pitchFamily="2"/>
              </a:rPr>
              <a:t>timeInMillis</a:t>
            </a:r>
            <a:r>
              <a:rPr lang="en-US" sz="1800" kern="100" dirty="0">
                <a:solidFill>
                  <a:schemeClr val="accent1">
                    <a:lumMod val="50000"/>
                  </a:schemeClr>
                </a:solidFill>
                <a:effectLst/>
                <a:ea typeface="Calibri" panose="020F0502020204030204" pitchFamily="34" charset="0"/>
                <a:cs typeface="Latha" panose="02000400000000000000" pitchFamily="2"/>
              </a:rPr>
              <a:t> / 1000) % 60</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return </a:t>
            </a:r>
            <a:r>
              <a:rPr lang="en-US" sz="1800" kern="100" dirty="0" err="1">
                <a:solidFill>
                  <a:schemeClr val="accent1">
                    <a:lumMod val="50000"/>
                  </a:schemeClr>
                </a:solidFill>
                <a:effectLst/>
                <a:ea typeface="Calibri" panose="020F0502020204030204" pitchFamily="34" charset="0"/>
                <a:cs typeface="Latha" panose="02000400000000000000" pitchFamily="2"/>
              </a:rPr>
              <a:t>String.format</a:t>
            </a:r>
            <a:r>
              <a:rPr lang="en-US" sz="1800" kern="100" dirty="0">
                <a:solidFill>
                  <a:schemeClr val="accent1">
                    <a:lumMod val="50000"/>
                  </a:schemeClr>
                </a:solidFill>
                <a:effectLst/>
                <a:ea typeface="Calibri" panose="020F0502020204030204" pitchFamily="34" charset="0"/>
                <a:cs typeface="Latha" panose="02000400000000000000" pitchFamily="2"/>
              </a:rPr>
              <a:t>("%02d:%02d:%02d", hours, minutes, seconds)</a:t>
            </a:r>
            <a:endParaRPr lang="en-IN" sz="1800" kern="100" dirty="0">
              <a:solidFill>
                <a:schemeClr val="accent1">
                  <a:lumMod val="50000"/>
                </a:schemeClr>
              </a:solidFill>
              <a:effectLst/>
              <a:ea typeface="Calibri" panose="020F0502020204030204" pitchFamily="34" charset="0"/>
              <a:cs typeface="Latha" panose="02000400000000000000" pitchFamily="2"/>
            </a:endParaRPr>
          </a:p>
          <a:p>
            <a:pPr>
              <a:lnSpc>
                <a:spcPct val="107000"/>
              </a:lnSpc>
              <a:spcAft>
                <a:spcPts val="800"/>
              </a:spcAft>
            </a:pPr>
            <a:r>
              <a:rPr lang="en-US" sz="1800" kern="100" dirty="0">
                <a:solidFill>
                  <a:schemeClr val="accent1">
                    <a:lumMod val="50000"/>
                  </a:schemeClr>
                </a:solidFill>
                <a:effectLst/>
                <a:ea typeface="Calibri" panose="020F0502020204030204" pitchFamily="34" charset="0"/>
                <a:cs typeface="Latha" panose="02000400000000000000" pitchFamily="2"/>
              </a:rPr>
              <a:t> </a:t>
            </a:r>
            <a:endParaRPr lang="en-IN" sz="1800" kern="100" dirty="0">
              <a:solidFill>
                <a:schemeClr val="accent1">
                  <a:lumMod val="50000"/>
                </a:schemeClr>
              </a:solidFill>
              <a:effectLst/>
              <a:ea typeface="Calibri" panose="020F0502020204030204" pitchFamily="34" charset="0"/>
              <a:cs typeface="Latha" panose="02000400000000000000" pitchFamily="2"/>
            </a:endParaRPr>
          </a:p>
        </p:txBody>
      </p:sp>
      <p:sp>
        <p:nvSpPr>
          <p:cNvPr id="5" name="Rectangle 4">
            <a:extLst>
              <a:ext uri="{FF2B5EF4-FFF2-40B4-BE49-F238E27FC236}">
                <a16:creationId xmlns:a16="http://schemas.microsoft.com/office/drawing/2014/main" id="{74CCC0E6-44D3-6C2A-4147-291EB51B16BC}"/>
              </a:ext>
            </a:extLst>
          </p:cNvPr>
          <p:cNvSpPr/>
          <p:nvPr/>
        </p:nvSpPr>
        <p:spPr>
          <a:xfrm>
            <a:off x="12146973" y="7668491"/>
            <a:ext cx="2483427" cy="540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2399349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1644</Words>
  <Application>Microsoft Office PowerPoint</Application>
  <PresentationFormat>Custom</PresentationFormat>
  <Paragraphs>190</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Symbol</vt:lpstr>
      <vt:lpstr>Unbounded Bold</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Mythili M</cp:lastModifiedBy>
  <cp:revision>72</cp:revision>
  <dcterms:created xsi:type="dcterms:W3CDTF">2024-11-14T06:22:35Z</dcterms:created>
  <dcterms:modified xsi:type="dcterms:W3CDTF">2024-11-15T06:22:45Z</dcterms:modified>
</cp:coreProperties>
</file>